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82" r:id="rId2"/>
  </p:sldMasterIdLst>
  <p:notesMasterIdLst>
    <p:notesMasterId r:id="rId59"/>
  </p:notesMasterIdLst>
  <p:sldIdLst>
    <p:sldId id="256" r:id="rId3"/>
    <p:sldId id="470" r:id="rId4"/>
    <p:sldId id="416" r:id="rId5"/>
    <p:sldId id="529" r:id="rId6"/>
    <p:sldId id="530" r:id="rId7"/>
    <p:sldId id="531" r:id="rId8"/>
    <p:sldId id="486" r:id="rId9"/>
    <p:sldId id="532" r:id="rId10"/>
    <p:sldId id="533" r:id="rId11"/>
    <p:sldId id="492" r:id="rId12"/>
    <p:sldId id="491" r:id="rId13"/>
    <p:sldId id="490" r:id="rId14"/>
    <p:sldId id="514" r:id="rId15"/>
    <p:sldId id="535" r:id="rId16"/>
    <p:sldId id="536" r:id="rId17"/>
    <p:sldId id="562" r:id="rId18"/>
    <p:sldId id="496" r:id="rId19"/>
    <p:sldId id="493" r:id="rId20"/>
    <p:sldId id="495" r:id="rId21"/>
    <p:sldId id="498" r:id="rId22"/>
    <p:sldId id="502" r:id="rId23"/>
    <p:sldId id="537" r:id="rId24"/>
    <p:sldId id="538" r:id="rId25"/>
    <p:sldId id="542" r:id="rId26"/>
    <p:sldId id="501" r:id="rId27"/>
    <p:sldId id="475" r:id="rId28"/>
    <p:sldId id="476" r:id="rId29"/>
    <p:sldId id="539" r:id="rId30"/>
    <p:sldId id="540" r:id="rId31"/>
    <p:sldId id="505" r:id="rId32"/>
    <p:sldId id="543" r:id="rId33"/>
    <p:sldId id="396" r:id="rId34"/>
    <p:sldId id="544" r:id="rId35"/>
    <p:sldId id="545" r:id="rId36"/>
    <p:sldId id="546" r:id="rId37"/>
    <p:sldId id="547" r:id="rId38"/>
    <p:sldId id="548" r:id="rId39"/>
    <p:sldId id="560" r:id="rId40"/>
    <p:sldId id="561" r:id="rId41"/>
    <p:sldId id="559" r:id="rId42"/>
    <p:sldId id="563" r:id="rId43"/>
    <p:sldId id="394" r:id="rId44"/>
    <p:sldId id="395" r:id="rId45"/>
    <p:sldId id="549" r:id="rId46"/>
    <p:sldId id="397" r:id="rId47"/>
    <p:sldId id="550" r:id="rId48"/>
    <p:sldId id="551" r:id="rId49"/>
    <p:sldId id="552" r:id="rId50"/>
    <p:sldId id="401" r:id="rId51"/>
    <p:sldId id="403" r:id="rId52"/>
    <p:sldId id="405" r:id="rId53"/>
    <p:sldId id="404" r:id="rId54"/>
    <p:sldId id="553" r:id="rId55"/>
    <p:sldId id="554" r:id="rId56"/>
    <p:sldId id="555" r:id="rId57"/>
    <p:sldId id="556" r:id="rId58"/>
  </p:sldIdLst>
  <p:sldSz cx="9144000" cy="5143500" type="screen16x9"/>
  <p:notesSz cx="6858000" cy="9144000"/>
  <p:embeddedFontLst>
    <p:embeddedFont>
      <p:font typeface="Century Gothic" panose="020B0502020202020204" pitchFamily="34" charset="0"/>
      <p:regular r:id="rId60"/>
      <p:bold r:id="rId61"/>
      <p:italic r:id="rId62"/>
      <p:boldItalic r:id="rId63"/>
    </p:embeddedFont>
    <p:embeddedFont>
      <p:font typeface="Wingdings 3" panose="05040102010807070707" pitchFamily="18" charset="2"/>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 Cho" initials="" lastIdx="9" clrIdx="0"/>
  <p:cmAuthor id="2" name="Kimmie Singh" initials="" lastIdx="12" clrIdx="1"/>
  <p:cmAuthor id="3" name="Nadia Lopez" initials="" lastIdx="34" clrIdx="2"/>
  <p:cmAuthor id="4" name="Ragen Chastain" initials=""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4.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5.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5D713-B521-4E85-8E2D-2D58A04FDB1A}" type="doc">
      <dgm:prSet loTypeId="urn:microsoft.com/office/officeart/2016/7/layout/BasicTimeline" loCatId="process" qsTypeId="urn:microsoft.com/office/officeart/2005/8/quickstyle/3d3" qsCatId="3D" csTypeId="urn:microsoft.com/office/officeart/2005/8/colors/colorful1" csCatId="colorful" phldr="1"/>
      <dgm:spPr/>
      <dgm:t>
        <a:bodyPr/>
        <a:lstStyle/>
        <a:p>
          <a:endParaRPr lang="en-US"/>
        </a:p>
      </dgm:t>
    </dgm:pt>
    <dgm:pt modelId="{6A6F7C0F-FBE2-4721-9D58-F0A88C4FE4D7}">
      <dgm:prSet/>
      <dgm:spPr/>
      <dgm:t>
        <a:bodyPr/>
        <a:lstStyle/>
        <a:p>
          <a:pPr>
            <a:defRPr b="1"/>
          </a:pPr>
          <a:r>
            <a:rPr lang="en-US"/>
            <a:t>2009</a:t>
          </a:r>
        </a:p>
      </dgm:t>
    </dgm:pt>
    <dgm:pt modelId="{4D5F982E-C28F-48DD-B60C-C561E3EE9E95}" type="parTrans" cxnId="{D7966CF8-D65A-4E79-A6D9-89A2B1D5F106}">
      <dgm:prSet/>
      <dgm:spPr/>
      <dgm:t>
        <a:bodyPr/>
        <a:lstStyle/>
        <a:p>
          <a:endParaRPr lang="en-US"/>
        </a:p>
      </dgm:t>
    </dgm:pt>
    <dgm:pt modelId="{05701F1F-F40D-4E7B-8888-51A4890F4582}" type="sibTrans" cxnId="{D7966CF8-D65A-4E79-A6D9-89A2B1D5F106}">
      <dgm:prSet/>
      <dgm:spPr/>
      <dgm:t>
        <a:bodyPr/>
        <a:lstStyle/>
        <a:p>
          <a:endParaRPr lang="en-US"/>
        </a:p>
      </dgm:t>
    </dgm:pt>
    <dgm:pt modelId="{FE21E8B5-55F4-4E34-9798-681FDAC006A0}">
      <dgm:prSet/>
      <dgm:spPr/>
      <dgm:t>
        <a:bodyPr/>
        <a:lstStyle/>
        <a:p>
          <a:r>
            <a:rPr lang="en-US" dirty="0"/>
            <a:t>The FDA does not approve diet drug Belviq because of potentially </a:t>
          </a:r>
          <a:br>
            <a:rPr lang="en-US" dirty="0"/>
          </a:br>
          <a:r>
            <a:rPr lang="en-US" dirty="0"/>
            <a:t>life-threatening side effects</a:t>
          </a:r>
        </a:p>
      </dgm:t>
    </dgm:pt>
    <dgm:pt modelId="{EE7858EE-8230-4338-96DE-E06F4CAF5507}" type="parTrans" cxnId="{4F70536F-2609-4AD0-8940-7FE8C2767B37}">
      <dgm:prSet/>
      <dgm:spPr/>
      <dgm:t>
        <a:bodyPr/>
        <a:lstStyle/>
        <a:p>
          <a:endParaRPr lang="en-US"/>
        </a:p>
      </dgm:t>
    </dgm:pt>
    <dgm:pt modelId="{3B05990A-5BE6-4D26-8C04-74FE1C408F5B}" type="sibTrans" cxnId="{4F70536F-2609-4AD0-8940-7FE8C2767B37}">
      <dgm:prSet/>
      <dgm:spPr/>
      <dgm:t>
        <a:bodyPr/>
        <a:lstStyle/>
        <a:p>
          <a:endParaRPr lang="en-US"/>
        </a:p>
      </dgm:t>
    </dgm:pt>
    <dgm:pt modelId="{D70FA696-D416-4499-A262-1CDA6AD7298E}">
      <dgm:prSet/>
      <dgm:spPr/>
      <dgm:t>
        <a:bodyPr/>
        <a:lstStyle/>
        <a:p>
          <a:pPr>
            <a:defRPr b="1"/>
          </a:pPr>
          <a:r>
            <a:rPr lang="en-US" dirty="0"/>
            <a:t>2012</a:t>
          </a:r>
        </a:p>
      </dgm:t>
    </dgm:pt>
    <dgm:pt modelId="{1CA9A236-D2E4-44FA-B973-CD92C3FC74DF}" type="parTrans" cxnId="{1022C28B-327D-4436-BB5D-D5D02A6902A9}">
      <dgm:prSet/>
      <dgm:spPr/>
      <dgm:t>
        <a:bodyPr/>
        <a:lstStyle/>
        <a:p>
          <a:endParaRPr lang="en-US"/>
        </a:p>
      </dgm:t>
    </dgm:pt>
    <dgm:pt modelId="{244F5498-D398-47C1-9C16-3D9808B98A62}" type="sibTrans" cxnId="{1022C28B-327D-4436-BB5D-D5D02A6902A9}">
      <dgm:prSet/>
      <dgm:spPr/>
      <dgm:t>
        <a:bodyPr/>
        <a:lstStyle/>
        <a:p>
          <a:endParaRPr lang="en-US"/>
        </a:p>
      </dgm:t>
    </dgm:pt>
    <dgm:pt modelId="{D481BF4A-1D90-41EB-A415-C9BC9661B844}">
      <dgm:prSet/>
      <dgm:spPr/>
      <dgm:t>
        <a:bodyPr/>
        <a:lstStyle/>
        <a:p>
          <a:r>
            <a:rPr lang="en-US" dirty="0"/>
            <a:t>The FDA approves Belviq despite potentially life-threatening side effects</a:t>
          </a:r>
        </a:p>
      </dgm:t>
    </dgm:pt>
    <dgm:pt modelId="{E90DEAA9-48DE-4367-B096-3265A50C4CD9}" type="parTrans" cxnId="{1D82B0D2-7ED8-4CBF-8CAA-8BC4F58DBFF3}">
      <dgm:prSet/>
      <dgm:spPr/>
      <dgm:t>
        <a:bodyPr/>
        <a:lstStyle/>
        <a:p>
          <a:endParaRPr lang="en-US"/>
        </a:p>
      </dgm:t>
    </dgm:pt>
    <dgm:pt modelId="{3ABD5F77-E12E-44D9-8AA0-975ED20270EC}" type="sibTrans" cxnId="{1D82B0D2-7ED8-4CBF-8CAA-8BC4F58DBFF3}">
      <dgm:prSet/>
      <dgm:spPr/>
      <dgm:t>
        <a:bodyPr/>
        <a:lstStyle/>
        <a:p>
          <a:endParaRPr lang="en-US"/>
        </a:p>
      </dgm:t>
    </dgm:pt>
    <dgm:pt modelId="{D943B6FB-F51C-4456-943E-AEBB1E7EB29E}">
      <dgm:prSet/>
      <dgm:spPr/>
      <dgm:t>
        <a:bodyPr/>
        <a:lstStyle/>
        <a:p>
          <a:pPr>
            <a:defRPr b="1"/>
          </a:pPr>
          <a:endParaRPr lang="en-US"/>
        </a:p>
      </dgm:t>
    </dgm:pt>
    <dgm:pt modelId="{7A810325-96A2-4F92-9E48-2AC5BD76EE54}" type="parTrans" cxnId="{49F8FD10-D637-432E-AAB6-09B36B249C9F}">
      <dgm:prSet/>
      <dgm:spPr/>
      <dgm:t>
        <a:bodyPr/>
        <a:lstStyle/>
        <a:p>
          <a:endParaRPr lang="en-US"/>
        </a:p>
      </dgm:t>
    </dgm:pt>
    <dgm:pt modelId="{C4BC1C75-615A-4952-B9E2-A3940BEE9E84}" type="sibTrans" cxnId="{49F8FD10-D637-432E-AAB6-09B36B249C9F}">
      <dgm:prSet/>
      <dgm:spPr/>
      <dgm:t>
        <a:bodyPr/>
        <a:lstStyle/>
        <a:p>
          <a:endParaRPr lang="en-US"/>
        </a:p>
      </dgm:t>
    </dgm:pt>
    <dgm:pt modelId="{8EBBF85E-7C4A-4CE8-82E4-B75E09EE556B}" type="pres">
      <dgm:prSet presAssocID="{5CF5D713-B521-4E85-8E2D-2D58A04FDB1A}" presName="root" presStyleCnt="0">
        <dgm:presLayoutVars>
          <dgm:chMax/>
          <dgm:chPref/>
          <dgm:animLvl val="lvl"/>
        </dgm:presLayoutVars>
      </dgm:prSet>
      <dgm:spPr/>
    </dgm:pt>
    <dgm:pt modelId="{750AC331-F1B1-4834-9795-732CE53FDFA9}" type="pres">
      <dgm:prSet presAssocID="{5CF5D713-B521-4E85-8E2D-2D58A04FDB1A}" presName="divider" presStyleLbl="fgAccFollowNode1" presStyleIdx="0" presStyleCnt="1"/>
      <dgm:spPr>
        <a:solidFill>
          <a:schemeClr val="accent2">
            <a:tint val="40000"/>
            <a:alpha val="90000"/>
            <a:hueOff val="0"/>
            <a:satOff val="0"/>
            <a:lumOff val="0"/>
            <a:alphaOff val="0"/>
          </a:schemeClr>
        </a:solidFill>
        <a:ln>
          <a:noFill/>
          <a:tailEnd type="triangle" w="lg" len="lg"/>
        </a:ln>
        <a:effectLst/>
      </dgm:spPr>
    </dgm:pt>
    <dgm:pt modelId="{4BDA9638-505F-4766-A4A4-18623F2B6B18}" type="pres">
      <dgm:prSet presAssocID="{5CF5D713-B521-4E85-8E2D-2D58A04FDB1A}" presName="nodes" presStyleCnt="0">
        <dgm:presLayoutVars>
          <dgm:chMax/>
          <dgm:chPref/>
          <dgm:animLvl val="lvl"/>
        </dgm:presLayoutVars>
      </dgm:prSet>
      <dgm:spPr/>
    </dgm:pt>
    <dgm:pt modelId="{23CDF468-2457-43A2-9C41-4DBD3FAD7963}" type="pres">
      <dgm:prSet presAssocID="{6A6F7C0F-FBE2-4721-9D58-F0A88C4FE4D7}" presName="composite" presStyleCnt="0"/>
      <dgm:spPr/>
    </dgm:pt>
    <dgm:pt modelId="{75BBC6B1-DD90-4FFA-82FD-56DAF92D8EFB}" type="pres">
      <dgm:prSet presAssocID="{6A6F7C0F-FBE2-4721-9D58-F0A88C4FE4D7}" presName="L1TextContainer" presStyleLbl="revTx" presStyleIdx="0" presStyleCnt="3">
        <dgm:presLayoutVars>
          <dgm:chMax val="1"/>
          <dgm:chPref val="1"/>
          <dgm:bulletEnabled val="1"/>
        </dgm:presLayoutVars>
      </dgm:prSet>
      <dgm:spPr/>
    </dgm:pt>
    <dgm:pt modelId="{4B04401B-A148-49FB-A218-3358D76DE126}" type="pres">
      <dgm:prSet presAssocID="{6A6F7C0F-FBE2-4721-9D58-F0A88C4FE4D7}" presName="L2TextContainerWrapper" presStyleCnt="0">
        <dgm:presLayoutVars>
          <dgm:chMax val="0"/>
          <dgm:chPref val="0"/>
          <dgm:bulletEnabled val="1"/>
        </dgm:presLayoutVars>
      </dgm:prSet>
      <dgm:spPr/>
    </dgm:pt>
    <dgm:pt modelId="{3984AC53-8B58-4692-A491-AA29BF499612}" type="pres">
      <dgm:prSet presAssocID="{6A6F7C0F-FBE2-4721-9D58-F0A88C4FE4D7}" presName="L2TextContainer" presStyleLbl="bgAcc1" presStyleIdx="0" presStyleCnt="3"/>
      <dgm:spPr/>
    </dgm:pt>
    <dgm:pt modelId="{56D5DEED-6B72-4DCE-A7CC-3A0CCF2D611D}" type="pres">
      <dgm:prSet presAssocID="{6A6F7C0F-FBE2-4721-9D58-F0A88C4FE4D7}" presName="FlexibleEmptyPlaceHolder" presStyleCnt="0"/>
      <dgm:spPr/>
    </dgm:pt>
    <dgm:pt modelId="{DE5B9D9B-CDCB-4BBA-9AC0-99E3D939FE3C}" type="pres">
      <dgm:prSet presAssocID="{6A6F7C0F-FBE2-4721-9D58-F0A88C4FE4D7}" presName="ConnectLine" presStyleLbl="sibTrans1D1" presStyleIdx="0" presStyleCnt="3"/>
      <dgm:spPr>
        <a:noFill/>
        <a:ln w="9525" cap="rnd" cmpd="sng" algn="ctr">
          <a:solidFill>
            <a:schemeClr val="accent2">
              <a:hueOff val="0"/>
              <a:satOff val="0"/>
              <a:lumOff val="0"/>
              <a:alphaOff val="0"/>
            </a:schemeClr>
          </a:solidFill>
          <a:prstDash val="dash"/>
        </a:ln>
        <a:effectLst/>
      </dgm:spPr>
    </dgm:pt>
    <dgm:pt modelId="{17C8BAFE-1EA0-4E47-8B0F-0F30C7874062}" type="pres">
      <dgm:prSet presAssocID="{6A6F7C0F-FBE2-4721-9D58-F0A88C4FE4D7}" presName="ConnectorPoint" presStyleLbl="alignNode1" presStyleIdx="0" presStyleCnt="3" custLinFactY="89970" custLinFactNeighborX="-44699" custLinFactNeighborY="100000"/>
      <dgm:spPr/>
    </dgm:pt>
    <dgm:pt modelId="{E35DBD3E-D8D0-4FFE-BAE5-941D2ED8A1E4}" type="pres">
      <dgm:prSet presAssocID="{6A6F7C0F-FBE2-4721-9D58-F0A88C4FE4D7}" presName="EmptyPlaceHolder" presStyleCnt="0"/>
      <dgm:spPr/>
    </dgm:pt>
    <dgm:pt modelId="{9A6171B0-B320-419A-81D3-73D9143A2B47}" type="pres">
      <dgm:prSet presAssocID="{05701F1F-F40D-4E7B-8888-51A4890F4582}" presName="spaceBetweenRectangles" presStyleCnt="0"/>
      <dgm:spPr/>
    </dgm:pt>
    <dgm:pt modelId="{63C3C701-EA16-4D27-8553-BE3B0FA23DCC}" type="pres">
      <dgm:prSet presAssocID="{D70FA696-D416-4499-A262-1CDA6AD7298E}" presName="composite" presStyleCnt="0"/>
      <dgm:spPr/>
    </dgm:pt>
    <dgm:pt modelId="{FA03D71B-8F6A-4FA6-9A23-7C7BABCE9D68}" type="pres">
      <dgm:prSet presAssocID="{D70FA696-D416-4499-A262-1CDA6AD7298E}" presName="L1TextContainer" presStyleLbl="revTx" presStyleIdx="1" presStyleCnt="3" custLinFactNeighborX="-28848" custLinFactNeighborY="41534">
        <dgm:presLayoutVars>
          <dgm:chMax val="1"/>
          <dgm:chPref val="1"/>
          <dgm:bulletEnabled val="1"/>
        </dgm:presLayoutVars>
      </dgm:prSet>
      <dgm:spPr/>
    </dgm:pt>
    <dgm:pt modelId="{E8241C44-F54B-434C-8E62-B944EE40A8DB}" type="pres">
      <dgm:prSet presAssocID="{D70FA696-D416-4499-A262-1CDA6AD7298E}" presName="L2TextContainerWrapper" presStyleCnt="0">
        <dgm:presLayoutVars>
          <dgm:chMax val="0"/>
          <dgm:chPref val="0"/>
          <dgm:bulletEnabled val="1"/>
        </dgm:presLayoutVars>
      </dgm:prSet>
      <dgm:spPr/>
    </dgm:pt>
    <dgm:pt modelId="{6800B581-ED04-4C54-B84E-EEDA04F46E98}" type="pres">
      <dgm:prSet presAssocID="{D70FA696-D416-4499-A262-1CDA6AD7298E}" presName="L2TextContainer" presStyleLbl="bgAcc1" presStyleIdx="1" presStyleCnt="3" custLinFactNeighborX="-27821" custLinFactNeighborY="13763"/>
      <dgm:spPr/>
    </dgm:pt>
    <dgm:pt modelId="{25963485-D68A-42DE-8A85-97016D979CF1}" type="pres">
      <dgm:prSet presAssocID="{D70FA696-D416-4499-A262-1CDA6AD7298E}" presName="FlexibleEmptyPlaceHolder" presStyleCnt="0"/>
      <dgm:spPr/>
    </dgm:pt>
    <dgm:pt modelId="{E7B54C46-2795-48FD-8EE7-92625F834FCC}" type="pres">
      <dgm:prSet presAssocID="{D70FA696-D416-4499-A262-1CDA6AD7298E}" presName="ConnectLine" presStyleLbl="sibTrans1D1" presStyleIdx="1" presStyleCnt="3" custLinFactX="-1900000" custLinFactNeighborX="-1927455" custLinFactNeighborY="18265"/>
      <dgm:spPr>
        <a:noFill/>
        <a:ln w="9525" cap="rnd" cmpd="sng" algn="ctr">
          <a:solidFill>
            <a:schemeClr val="accent3">
              <a:hueOff val="0"/>
              <a:satOff val="0"/>
              <a:lumOff val="0"/>
              <a:alphaOff val="0"/>
            </a:schemeClr>
          </a:solidFill>
          <a:prstDash val="dash"/>
        </a:ln>
        <a:effectLst/>
      </dgm:spPr>
    </dgm:pt>
    <dgm:pt modelId="{D2C8C45B-E528-4D02-9F2B-683ED3C17BBC}" type="pres">
      <dgm:prSet presAssocID="{D70FA696-D416-4499-A262-1CDA6AD7298E}" presName="ConnectorPoint" presStyleLbl="alignNode1" presStyleIdx="1" presStyleCnt="3" custLinFactX="-900000" custLinFactY="34096" custLinFactNeighborX="-941308" custLinFactNeighborY="100000"/>
      <dgm:spPr/>
    </dgm:pt>
    <dgm:pt modelId="{9EDE6FB2-5B51-48DB-BA2C-5488A54AF8EF}" type="pres">
      <dgm:prSet presAssocID="{D70FA696-D416-4499-A262-1CDA6AD7298E}" presName="EmptyPlaceHolder" presStyleCnt="0"/>
      <dgm:spPr/>
    </dgm:pt>
    <dgm:pt modelId="{3141EDAD-8638-4902-AECD-44930B79B09D}" type="pres">
      <dgm:prSet presAssocID="{244F5498-D398-47C1-9C16-3D9808B98A62}" presName="spaceBetweenRectangles" presStyleCnt="0"/>
      <dgm:spPr/>
    </dgm:pt>
    <dgm:pt modelId="{41ACA546-559A-47DF-A945-0BEDFD4B6CCD}" type="pres">
      <dgm:prSet presAssocID="{D943B6FB-F51C-4456-943E-AEBB1E7EB29E}" presName="composite" presStyleCnt="0"/>
      <dgm:spPr/>
    </dgm:pt>
    <dgm:pt modelId="{74CD0145-F180-4FA4-AF84-B1D5547C3294}" type="pres">
      <dgm:prSet presAssocID="{D943B6FB-F51C-4456-943E-AEBB1E7EB29E}" presName="L1TextContainer" presStyleLbl="revTx" presStyleIdx="2" presStyleCnt="3">
        <dgm:presLayoutVars>
          <dgm:chMax val="1"/>
          <dgm:chPref val="1"/>
          <dgm:bulletEnabled val="1"/>
        </dgm:presLayoutVars>
      </dgm:prSet>
      <dgm:spPr/>
    </dgm:pt>
    <dgm:pt modelId="{B2FC8E56-3B06-4F27-B3D8-FABDF529E3D0}" type="pres">
      <dgm:prSet presAssocID="{D943B6FB-F51C-4456-943E-AEBB1E7EB29E}" presName="L2TextContainerWrapper" presStyleCnt="0">
        <dgm:presLayoutVars>
          <dgm:chMax val="0"/>
          <dgm:chPref val="0"/>
          <dgm:bulletEnabled val="1"/>
        </dgm:presLayoutVars>
      </dgm:prSet>
      <dgm:spPr/>
    </dgm:pt>
    <dgm:pt modelId="{D2270C74-4DA0-4EC5-814E-75B0DF05ADBA}" type="pres">
      <dgm:prSet presAssocID="{D943B6FB-F51C-4456-943E-AEBB1E7EB29E}" presName="L2TextContainer" presStyleLbl="bgAcc1" presStyleIdx="2" presStyleCnt="3"/>
      <dgm:spPr/>
    </dgm:pt>
    <dgm:pt modelId="{98C136A6-35BC-4968-92EB-FFDAFDE0B32F}" type="pres">
      <dgm:prSet presAssocID="{D943B6FB-F51C-4456-943E-AEBB1E7EB29E}" presName="FlexibleEmptyPlaceHolder" presStyleCnt="0"/>
      <dgm:spPr/>
    </dgm:pt>
    <dgm:pt modelId="{B790BE70-62B6-4349-A4F4-D55C469129EA}" type="pres">
      <dgm:prSet presAssocID="{D943B6FB-F51C-4456-943E-AEBB1E7EB29E}" presName="ConnectLine" presStyleLbl="sibTrans1D1" presStyleIdx="2" presStyleCnt="3"/>
      <dgm:spPr>
        <a:noFill/>
        <a:ln w="9525" cap="rnd" cmpd="sng" algn="ctr">
          <a:solidFill>
            <a:schemeClr val="accent4">
              <a:hueOff val="0"/>
              <a:satOff val="0"/>
              <a:lumOff val="0"/>
              <a:alphaOff val="0"/>
            </a:schemeClr>
          </a:solidFill>
          <a:prstDash val="dash"/>
        </a:ln>
        <a:effectLst/>
      </dgm:spPr>
    </dgm:pt>
    <dgm:pt modelId="{35247D49-5309-483C-963A-D3AD7C8CB501}" type="pres">
      <dgm:prSet presAssocID="{D943B6FB-F51C-4456-943E-AEBB1E7EB29E}" presName="ConnectorPoint" presStyleLbl="alignNode1" presStyleIdx="2" presStyleCnt="3"/>
      <dgm:spPr/>
    </dgm:pt>
    <dgm:pt modelId="{26B4C0D5-FB30-4966-A189-89A0C63E33C0}" type="pres">
      <dgm:prSet presAssocID="{D943B6FB-F51C-4456-943E-AEBB1E7EB29E}" presName="EmptyPlaceHolder" presStyleCnt="0"/>
      <dgm:spPr/>
    </dgm:pt>
  </dgm:ptLst>
  <dgm:cxnLst>
    <dgm:cxn modelId="{49F8FD10-D637-432E-AAB6-09B36B249C9F}" srcId="{5CF5D713-B521-4E85-8E2D-2D58A04FDB1A}" destId="{D943B6FB-F51C-4456-943E-AEBB1E7EB29E}" srcOrd="2" destOrd="0" parTransId="{7A810325-96A2-4F92-9E48-2AC5BD76EE54}" sibTransId="{C4BC1C75-615A-4952-B9E2-A3940BEE9E84}"/>
    <dgm:cxn modelId="{4F70536F-2609-4AD0-8940-7FE8C2767B37}" srcId="{6A6F7C0F-FBE2-4721-9D58-F0A88C4FE4D7}" destId="{FE21E8B5-55F4-4E34-9798-681FDAC006A0}" srcOrd="0" destOrd="0" parTransId="{EE7858EE-8230-4338-96DE-E06F4CAF5507}" sibTransId="{3B05990A-5BE6-4D26-8C04-74FE1C408F5B}"/>
    <dgm:cxn modelId="{DAC9148A-118A-4E72-B8E4-7CC9E0AA0971}" type="presOf" srcId="{6A6F7C0F-FBE2-4721-9D58-F0A88C4FE4D7}" destId="{75BBC6B1-DD90-4FFA-82FD-56DAF92D8EFB}" srcOrd="0" destOrd="0" presId="urn:microsoft.com/office/officeart/2016/7/layout/BasicTimeline"/>
    <dgm:cxn modelId="{1022C28B-327D-4436-BB5D-D5D02A6902A9}" srcId="{5CF5D713-B521-4E85-8E2D-2D58A04FDB1A}" destId="{D70FA696-D416-4499-A262-1CDA6AD7298E}" srcOrd="1" destOrd="0" parTransId="{1CA9A236-D2E4-44FA-B973-CD92C3FC74DF}" sibTransId="{244F5498-D398-47C1-9C16-3D9808B98A62}"/>
    <dgm:cxn modelId="{9C8E90B4-7D64-494E-913B-56E50D1FE32B}" type="presOf" srcId="{D481BF4A-1D90-41EB-A415-C9BC9661B844}" destId="{6800B581-ED04-4C54-B84E-EEDA04F46E98}" srcOrd="0" destOrd="0" presId="urn:microsoft.com/office/officeart/2016/7/layout/BasicTimeline"/>
    <dgm:cxn modelId="{231DC5B7-2A6D-4B3F-9A02-3934C81457D6}" type="presOf" srcId="{5CF5D713-B521-4E85-8E2D-2D58A04FDB1A}" destId="{8EBBF85E-7C4A-4CE8-82E4-B75E09EE556B}" srcOrd="0" destOrd="0" presId="urn:microsoft.com/office/officeart/2016/7/layout/BasicTimeline"/>
    <dgm:cxn modelId="{1D82B0D2-7ED8-4CBF-8CAA-8BC4F58DBFF3}" srcId="{D70FA696-D416-4499-A262-1CDA6AD7298E}" destId="{D481BF4A-1D90-41EB-A415-C9BC9661B844}" srcOrd="0" destOrd="0" parTransId="{E90DEAA9-48DE-4367-B096-3265A50C4CD9}" sibTransId="{3ABD5F77-E12E-44D9-8AA0-975ED20270EC}"/>
    <dgm:cxn modelId="{2CB677DF-F6AF-4AA6-A8F4-000F987092E6}" type="presOf" srcId="{D70FA696-D416-4499-A262-1CDA6AD7298E}" destId="{FA03D71B-8F6A-4FA6-9A23-7C7BABCE9D68}" srcOrd="0" destOrd="0" presId="urn:microsoft.com/office/officeart/2016/7/layout/BasicTimeline"/>
    <dgm:cxn modelId="{333CEEF0-38FF-4123-A38C-725BCD6E1683}" type="presOf" srcId="{FE21E8B5-55F4-4E34-9798-681FDAC006A0}" destId="{3984AC53-8B58-4692-A491-AA29BF499612}" srcOrd="0" destOrd="0" presId="urn:microsoft.com/office/officeart/2016/7/layout/BasicTimeline"/>
    <dgm:cxn modelId="{D7966CF8-D65A-4E79-A6D9-89A2B1D5F106}" srcId="{5CF5D713-B521-4E85-8E2D-2D58A04FDB1A}" destId="{6A6F7C0F-FBE2-4721-9D58-F0A88C4FE4D7}" srcOrd="0" destOrd="0" parTransId="{4D5F982E-C28F-48DD-B60C-C561E3EE9E95}" sibTransId="{05701F1F-F40D-4E7B-8888-51A4890F4582}"/>
    <dgm:cxn modelId="{77C0BCFD-314A-4258-99A6-A2C4A2E7DA59}" type="presOf" srcId="{D943B6FB-F51C-4456-943E-AEBB1E7EB29E}" destId="{74CD0145-F180-4FA4-AF84-B1D5547C3294}" srcOrd="0" destOrd="0" presId="urn:microsoft.com/office/officeart/2016/7/layout/BasicTimeline"/>
    <dgm:cxn modelId="{EDBD913A-B849-407C-B265-A1E2824E872B}" type="presParOf" srcId="{8EBBF85E-7C4A-4CE8-82E4-B75E09EE556B}" destId="{750AC331-F1B1-4834-9795-732CE53FDFA9}" srcOrd="0" destOrd="0" presId="urn:microsoft.com/office/officeart/2016/7/layout/BasicTimeline"/>
    <dgm:cxn modelId="{0E57CA2D-AF9A-45FE-8B4F-A6688B4C69DF}" type="presParOf" srcId="{8EBBF85E-7C4A-4CE8-82E4-B75E09EE556B}" destId="{4BDA9638-505F-4766-A4A4-18623F2B6B18}" srcOrd="1" destOrd="0" presId="urn:microsoft.com/office/officeart/2016/7/layout/BasicTimeline"/>
    <dgm:cxn modelId="{5B574F7E-BD19-4B8B-97C7-D35A49330DC9}" type="presParOf" srcId="{4BDA9638-505F-4766-A4A4-18623F2B6B18}" destId="{23CDF468-2457-43A2-9C41-4DBD3FAD7963}" srcOrd="0" destOrd="0" presId="urn:microsoft.com/office/officeart/2016/7/layout/BasicTimeline"/>
    <dgm:cxn modelId="{B2D1C0FB-DA1D-4398-9A26-4AB22558323C}" type="presParOf" srcId="{23CDF468-2457-43A2-9C41-4DBD3FAD7963}" destId="{75BBC6B1-DD90-4FFA-82FD-56DAF92D8EFB}" srcOrd="0" destOrd="0" presId="urn:microsoft.com/office/officeart/2016/7/layout/BasicTimeline"/>
    <dgm:cxn modelId="{2E06F62D-5336-422B-BA9C-F06DAF9F367A}" type="presParOf" srcId="{23CDF468-2457-43A2-9C41-4DBD3FAD7963}" destId="{4B04401B-A148-49FB-A218-3358D76DE126}" srcOrd="1" destOrd="0" presId="urn:microsoft.com/office/officeart/2016/7/layout/BasicTimeline"/>
    <dgm:cxn modelId="{E5ED7669-BDB9-4CC5-BC29-CD30EC766A88}" type="presParOf" srcId="{4B04401B-A148-49FB-A218-3358D76DE126}" destId="{3984AC53-8B58-4692-A491-AA29BF499612}" srcOrd="0" destOrd="0" presId="urn:microsoft.com/office/officeart/2016/7/layout/BasicTimeline"/>
    <dgm:cxn modelId="{6CE09B3A-24CF-4CC1-A097-3AAE9B8F66BF}" type="presParOf" srcId="{4B04401B-A148-49FB-A218-3358D76DE126}" destId="{56D5DEED-6B72-4DCE-A7CC-3A0CCF2D611D}" srcOrd="1" destOrd="0" presId="urn:microsoft.com/office/officeart/2016/7/layout/BasicTimeline"/>
    <dgm:cxn modelId="{AFEFE4C5-B0EB-4BDA-AB52-39E56CE06FF9}" type="presParOf" srcId="{23CDF468-2457-43A2-9C41-4DBD3FAD7963}" destId="{DE5B9D9B-CDCB-4BBA-9AC0-99E3D939FE3C}" srcOrd="2" destOrd="0" presId="urn:microsoft.com/office/officeart/2016/7/layout/BasicTimeline"/>
    <dgm:cxn modelId="{9F842CCB-89FB-4E2F-8475-89597882AA54}" type="presParOf" srcId="{23CDF468-2457-43A2-9C41-4DBD3FAD7963}" destId="{17C8BAFE-1EA0-4E47-8B0F-0F30C7874062}" srcOrd="3" destOrd="0" presId="urn:microsoft.com/office/officeart/2016/7/layout/BasicTimeline"/>
    <dgm:cxn modelId="{A7053923-C398-44B1-82F8-BB10DC1C97B5}" type="presParOf" srcId="{23CDF468-2457-43A2-9C41-4DBD3FAD7963}" destId="{E35DBD3E-D8D0-4FFE-BAE5-941D2ED8A1E4}" srcOrd="4" destOrd="0" presId="urn:microsoft.com/office/officeart/2016/7/layout/BasicTimeline"/>
    <dgm:cxn modelId="{DCAEF9FD-46B7-4DE1-8AFC-6BFCEE715536}" type="presParOf" srcId="{4BDA9638-505F-4766-A4A4-18623F2B6B18}" destId="{9A6171B0-B320-419A-81D3-73D9143A2B47}" srcOrd="1" destOrd="0" presId="urn:microsoft.com/office/officeart/2016/7/layout/BasicTimeline"/>
    <dgm:cxn modelId="{22981B23-6AB4-4D6A-8BF8-1B6EB9501417}" type="presParOf" srcId="{4BDA9638-505F-4766-A4A4-18623F2B6B18}" destId="{63C3C701-EA16-4D27-8553-BE3B0FA23DCC}" srcOrd="2" destOrd="0" presId="urn:microsoft.com/office/officeart/2016/7/layout/BasicTimeline"/>
    <dgm:cxn modelId="{15485E32-AC42-41CB-8177-F9F58619A177}" type="presParOf" srcId="{63C3C701-EA16-4D27-8553-BE3B0FA23DCC}" destId="{FA03D71B-8F6A-4FA6-9A23-7C7BABCE9D68}" srcOrd="0" destOrd="0" presId="urn:microsoft.com/office/officeart/2016/7/layout/BasicTimeline"/>
    <dgm:cxn modelId="{4CA66FA3-0CC7-4818-BCF1-B20F9BA4742A}" type="presParOf" srcId="{63C3C701-EA16-4D27-8553-BE3B0FA23DCC}" destId="{E8241C44-F54B-434C-8E62-B944EE40A8DB}" srcOrd="1" destOrd="0" presId="urn:microsoft.com/office/officeart/2016/7/layout/BasicTimeline"/>
    <dgm:cxn modelId="{0C9BE1E6-1EB3-4A03-8AAF-BDD273B9DAAC}" type="presParOf" srcId="{E8241C44-F54B-434C-8E62-B944EE40A8DB}" destId="{6800B581-ED04-4C54-B84E-EEDA04F46E98}" srcOrd="0" destOrd="0" presId="urn:microsoft.com/office/officeart/2016/7/layout/BasicTimeline"/>
    <dgm:cxn modelId="{3F99CFA7-9004-4D1D-AC80-94DC3A7E15BF}" type="presParOf" srcId="{E8241C44-F54B-434C-8E62-B944EE40A8DB}" destId="{25963485-D68A-42DE-8A85-97016D979CF1}" srcOrd="1" destOrd="0" presId="urn:microsoft.com/office/officeart/2016/7/layout/BasicTimeline"/>
    <dgm:cxn modelId="{629B968B-65B3-4E87-A497-41597A3AD8B5}" type="presParOf" srcId="{63C3C701-EA16-4D27-8553-BE3B0FA23DCC}" destId="{E7B54C46-2795-48FD-8EE7-92625F834FCC}" srcOrd="2" destOrd="0" presId="urn:microsoft.com/office/officeart/2016/7/layout/BasicTimeline"/>
    <dgm:cxn modelId="{47DA18AC-BCD6-4985-875B-55F340337BAE}" type="presParOf" srcId="{63C3C701-EA16-4D27-8553-BE3B0FA23DCC}" destId="{D2C8C45B-E528-4D02-9F2B-683ED3C17BBC}" srcOrd="3" destOrd="0" presId="urn:microsoft.com/office/officeart/2016/7/layout/BasicTimeline"/>
    <dgm:cxn modelId="{89C26D79-66DF-4EE0-9A00-EA194EF57B06}" type="presParOf" srcId="{63C3C701-EA16-4D27-8553-BE3B0FA23DCC}" destId="{9EDE6FB2-5B51-48DB-BA2C-5488A54AF8EF}" srcOrd="4" destOrd="0" presId="urn:microsoft.com/office/officeart/2016/7/layout/BasicTimeline"/>
    <dgm:cxn modelId="{EBE6FB0A-5BF2-45AA-9D3C-968A03812613}" type="presParOf" srcId="{4BDA9638-505F-4766-A4A4-18623F2B6B18}" destId="{3141EDAD-8638-4902-AECD-44930B79B09D}" srcOrd="3" destOrd="0" presId="urn:microsoft.com/office/officeart/2016/7/layout/BasicTimeline"/>
    <dgm:cxn modelId="{5FBA4783-0A01-474F-B7D5-8D700CB08ED1}" type="presParOf" srcId="{4BDA9638-505F-4766-A4A4-18623F2B6B18}" destId="{41ACA546-559A-47DF-A945-0BEDFD4B6CCD}" srcOrd="4" destOrd="0" presId="urn:microsoft.com/office/officeart/2016/7/layout/BasicTimeline"/>
    <dgm:cxn modelId="{0B44C9C2-F5DC-439E-B127-E82D0F754A9B}" type="presParOf" srcId="{41ACA546-559A-47DF-A945-0BEDFD4B6CCD}" destId="{74CD0145-F180-4FA4-AF84-B1D5547C3294}" srcOrd="0" destOrd="0" presId="urn:microsoft.com/office/officeart/2016/7/layout/BasicTimeline"/>
    <dgm:cxn modelId="{8FEEFFCC-E1BA-4EE6-AB2C-9BF0F19C76E5}" type="presParOf" srcId="{41ACA546-559A-47DF-A945-0BEDFD4B6CCD}" destId="{B2FC8E56-3B06-4F27-B3D8-FABDF529E3D0}" srcOrd="1" destOrd="0" presId="urn:microsoft.com/office/officeart/2016/7/layout/BasicTimeline"/>
    <dgm:cxn modelId="{83C44FEB-F754-494E-864B-3E19775A543C}" type="presParOf" srcId="{B2FC8E56-3B06-4F27-B3D8-FABDF529E3D0}" destId="{D2270C74-4DA0-4EC5-814E-75B0DF05ADBA}" srcOrd="0" destOrd="0" presId="urn:microsoft.com/office/officeart/2016/7/layout/BasicTimeline"/>
    <dgm:cxn modelId="{EE5D61B1-9C57-40C4-B734-7A5085747516}" type="presParOf" srcId="{B2FC8E56-3B06-4F27-B3D8-FABDF529E3D0}" destId="{98C136A6-35BC-4968-92EB-FFDAFDE0B32F}" srcOrd="1" destOrd="0" presId="urn:microsoft.com/office/officeart/2016/7/layout/BasicTimeline"/>
    <dgm:cxn modelId="{F25B87D4-9A61-43DB-8F41-D086979B3A04}" type="presParOf" srcId="{41ACA546-559A-47DF-A945-0BEDFD4B6CCD}" destId="{B790BE70-62B6-4349-A4F4-D55C469129EA}" srcOrd="2" destOrd="0" presId="urn:microsoft.com/office/officeart/2016/7/layout/BasicTimeline"/>
    <dgm:cxn modelId="{A00117F1-923D-4682-8509-9A8BA6AD2442}" type="presParOf" srcId="{41ACA546-559A-47DF-A945-0BEDFD4B6CCD}" destId="{35247D49-5309-483C-963A-D3AD7C8CB501}" srcOrd="3" destOrd="0" presId="urn:microsoft.com/office/officeart/2016/7/layout/BasicTimeline"/>
    <dgm:cxn modelId="{EF870BCE-F3B8-427E-998F-4F8DF07B5838}" type="presParOf" srcId="{41ACA546-559A-47DF-A945-0BEDFD4B6CCD}" destId="{26B4C0D5-FB30-4966-A189-89A0C63E33C0}"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AC331-F1B1-4834-9795-732CE53FDFA9}">
      <dsp:nvSpPr>
        <dsp:cNvPr id="0" name=""/>
        <dsp:cNvSpPr/>
      </dsp:nvSpPr>
      <dsp:spPr>
        <a:xfrm>
          <a:off x="0" y="1876782"/>
          <a:ext cx="8793956" cy="0"/>
        </a:xfrm>
        <a:prstGeom prst="line">
          <a:avLst/>
        </a:prstGeom>
        <a:solidFill>
          <a:schemeClr val="accent2">
            <a:tint val="40000"/>
            <a:alpha val="90000"/>
            <a:hueOff val="0"/>
            <a:satOff val="0"/>
            <a:lumOff val="0"/>
            <a:alphaOff val="0"/>
          </a:schemeClr>
        </a:solidFill>
        <a:ln>
          <a:noFill/>
          <a:tailEnd type="triangle" w="lg" len="lg"/>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5BBC6B1-DD90-4FFA-82FD-56DAF92D8EFB}">
      <dsp:nvSpPr>
        <dsp:cNvPr id="0" name=""/>
        <dsp:cNvSpPr/>
      </dsp:nvSpPr>
      <dsp:spPr>
        <a:xfrm>
          <a:off x="244925" y="2015663"/>
          <a:ext cx="3582163" cy="42415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2009</a:t>
          </a:r>
        </a:p>
      </dsp:txBody>
      <dsp:txXfrm>
        <a:off x="244925" y="2015663"/>
        <a:ext cx="3582163" cy="424152"/>
      </dsp:txXfrm>
    </dsp:sp>
    <dsp:sp modelId="{3984AC53-8B58-4692-A491-AA29BF499612}">
      <dsp:nvSpPr>
        <dsp:cNvPr id="0" name=""/>
        <dsp:cNvSpPr/>
      </dsp:nvSpPr>
      <dsp:spPr>
        <a:xfrm>
          <a:off x="687" y="383625"/>
          <a:ext cx="4070639" cy="77997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The FDA does not approve diet drug Belviq because of potentially </a:t>
          </a:r>
          <a:br>
            <a:rPr lang="en-US" sz="1200" kern="1200" dirty="0"/>
          </a:br>
          <a:r>
            <a:rPr lang="en-US" sz="1200" kern="1200" dirty="0"/>
            <a:t>life-threatening side effects</a:t>
          </a:r>
        </a:p>
      </dsp:txBody>
      <dsp:txXfrm>
        <a:off x="38762" y="421700"/>
        <a:ext cx="3994489" cy="703828"/>
      </dsp:txXfrm>
    </dsp:sp>
    <dsp:sp modelId="{DE5B9D9B-CDCB-4BBA-9AC0-99E3D939FE3C}">
      <dsp:nvSpPr>
        <dsp:cNvPr id="0" name=""/>
        <dsp:cNvSpPr/>
      </dsp:nvSpPr>
      <dsp:spPr>
        <a:xfrm>
          <a:off x="2036006" y="1163604"/>
          <a:ext cx="0" cy="713177"/>
        </a:xfrm>
        <a:prstGeom prst="line">
          <a:avLst/>
        </a:prstGeom>
        <a:noFill/>
        <a:ln w="9525" cap="rnd" cmpd="sng" algn="ctr">
          <a:solidFill>
            <a:schemeClr val="accent2">
              <a:hueOff val="0"/>
              <a:satOff val="0"/>
              <a:lumOff val="0"/>
              <a:alphaOff val="0"/>
            </a:schemeClr>
          </a:solidFill>
          <a:prstDash val="dash"/>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A03D71B-8F6A-4FA6-9A23-7C7BABCE9D68}">
      <dsp:nvSpPr>
        <dsp:cNvPr id="0" name=""/>
        <dsp:cNvSpPr/>
      </dsp:nvSpPr>
      <dsp:spPr>
        <a:xfrm>
          <a:off x="1572514" y="1489914"/>
          <a:ext cx="3582163" cy="42415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2012</a:t>
          </a:r>
        </a:p>
      </dsp:txBody>
      <dsp:txXfrm>
        <a:off x="1572514" y="1489914"/>
        <a:ext cx="3582163" cy="424152"/>
      </dsp:txXfrm>
    </dsp:sp>
    <dsp:sp modelId="{17C8BAFE-1EA0-4E47-8B0F-0F30C7874062}">
      <dsp:nvSpPr>
        <dsp:cNvPr id="0" name=""/>
        <dsp:cNvSpPr/>
      </dsp:nvSpPr>
      <dsp:spPr>
        <a:xfrm>
          <a:off x="1982688" y="1955589"/>
          <a:ext cx="56303" cy="563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800B581-ED04-4C54-B84E-EEDA04F46E98}">
      <dsp:nvSpPr>
        <dsp:cNvPr id="0" name=""/>
        <dsp:cNvSpPr/>
      </dsp:nvSpPr>
      <dsp:spPr>
        <a:xfrm>
          <a:off x="1229165" y="2678039"/>
          <a:ext cx="4070639" cy="63998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The FDA approves Belviq despite potentially life-threatening side effects</a:t>
          </a:r>
        </a:p>
      </dsp:txBody>
      <dsp:txXfrm>
        <a:off x="1260406" y="2709280"/>
        <a:ext cx="4008157" cy="577500"/>
      </dsp:txXfrm>
    </dsp:sp>
    <dsp:sp modelId="{E7B54C46-2795-48FD-8EE7-92625F834FCC}">
      <dsp:nvSpPr>
        <dsp:cNvPr id="0" name=""/>
        <dsp:cNvSpPr/>
      </dsp:nvSpPr>
      <dsp:spPr>
        <a:xfrm>
          <a:off x="3019094" y="2007043"/>
          <a:ext cx="0" cy="713177"/>
        </a:xfrm>
        <a:prstGeom prst="line">
          <a:avLst/>
        </a:prstGeom>
        <a:noFill/>
        <a:ln w="9525" cap="rnd" cmpd="sng" algn="ctr">
          <a:solidFill>
            <a:schemeClr val="accent3">
              <a:hueOff val="0"/>
              <a:satOff val="0"/>
              <a:lumOff val="0"/>
              <a:alphaOff val="0"/>
            </a:schemeClr>
          </a:solidFill>
          <a:prstDash val="dash"/>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4CD0145-F180-4FA4-AF84-B1D5547C3294}">
      <dsp:nvSpPr>
        <dsp:cNvPr id="0" name=""/>
        <dsp:cNvSpPr/>
      </dsp:nvSpPr>
      <dsp:spPr>
        <a:xfrm>
          <a:off x="4966867" y="2015663"/>
          <a:ext cx="3582163" cy="42415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endParaRPr lang="en-US" sz="1400" kern="1200"/>
        </a:p>
      </dsp:txBody>
      <dsp:txXfrm>
        <a:off x="4966867" y="2015663"/>
        <a:ext cx="3582163" cy="424152"/>
      </dsp:txXfrm>
    </dsp:sp>
    <dsp:sp modelId="{D2C8C45B-E528-4D02-9F2B-683ED3C17BBC}">
      <dsp:nvSpPr>
        <dsp:cNvPr id="0" name=""/>
        <dsp:cNvSpPr/>
      </dsp:nvSpPr>
      <dsp:spPr>
        <a:xfrm>
          <a:off x="3332106" y="1924130"/>
          <a:ext cx="56303" cy="5630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2270C74-4DA0-4EC5-814E-75B0DF05ADBA}">
      <dsp:nvSpPr>
        <dsp:cNvPr id="0" name=""/>
        <dsp:cNvSpPr/>
      </dsp:nvSpPr>
      <dsp:spPr>
        <a:xfrm>
          <a:off x="4722629" y="523622"/>
          <a:ext cx="4070639" cy="639982"/>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790BE70-62B6-4349-A4F4-D55C469129EA}">
      <dsp:nvSpPr>
        <dsp:cNvPr id="0" name=""/>
        <dsp:cNvSpPr/>
      </dsp:nvSpPr>
      <dsp:spPr>
        <a:xfrm>
          <a:off x="6757949" y="1163604"/>
          <a:ext cx="0" cy="713177"/>
        </a:xfrm>
        <a:prstGeom prst="line">
          <a:avLst/>
        </a:prstGeom>
        <a:noFill/>
        <a:ln w="9525" cap="rnd" cmpd="sng" algn="ctr">
          <a:solidFill>
            <a:schemeClr val="accent4">
              <a:hueOff val="0"/>
              <a:satOff val="0"/>
              <a:lumOff val="0"/>
              <a:alphaOff val="0"/>
            </a:schemeClr>
          </a:solidFill>
          <a:prstDash val="dash"/>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5247D49-5309-483C-963A-D3AD7C8CB501}">
      <dsp:nvSpPr>
        <dsp:cNvPr id="0" name=""/>
        <dsp:cNvSpPr/>
      </dsp:nvSpPr>
      <dsp:spPr>
        <a:xfrm>
          <a:off x="6729797" y="1848630"/>
          <a:ext cx="56303" cy="56303"/>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c3710a3a0b_2_24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g1c3710a3a0b_2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0ecc11f8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00ecc11f8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9818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0ecc11f8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00ecc11f8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8713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0ecc11f8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00ecc11f8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94207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7"/>
        <p:cNvGrpSpPr/>
        <p:nvPr/>
      </p:nvGrpSpPr>
      <p:grpSpPr>
        <a:xfrm>
          <a:off x="0" y="0"/>
          <a:ext cx="0" cy="0"/>
          <a:chOff x="0" y="0"/>
          <a:chExt cx="0" cy="0"/>
        </a:xfrm>
      </p:grpSpPr>
      <p:grpSp>
        <p:nvGrpSpPr>
          <p:cNvPr id="68" name="Google Shape;68;p14"/>
          <p:cNvGrpSpPr/>
          <p:nvPr/>
        </p:nvGrpSpPr>
        <p:grpSpPr>
          <a:xfrm>
            <a:off x="0" y="-1780"/>
            <a:ext cx="9144000" cy="5150270"/>
            <a:chOff x="0" y="-2373"/>
            <a:chExt cx="12192000" cy="6867027"/>
          </a:xfrm>
        </p:grpSpPr>
        <p:sp>
          <p:nvSpPr>
            <p:cNvPr id="69" name="Google Shape;69;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4"/>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4"/>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4"/>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4"/>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4"/>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6" name="Google Shape;76;p14"/>
          <p:cNvSpPr txBox="1">
            <a:spLocks noGrp="1"/>
          </p:cNvSpPr>
          <p:nvPr>
            <p:ph type="ctrTitle"/>
          </p:nvPr>
        </p:nvSpPr>
        <p:spPr>
          <a:xfrm>
            <a:off x="866216" y="1574800"/>
            <a:ext cx="6619244" cy="2008236"/>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4100"/>
              <a:buFont typeface="Century Gothic"/>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4"/>
          <p:cNvSpPr txBox="1">
            <a:spLocks noGrp="1"/>
          </p:cNvSpPr>
          <p:nvPr>
            <p:ph type="subTitle" idx="1"/>
          </p:nvPr>
        </p:nvSpPr>
        <p:spPr>
          <a:xfrm>
            <a:off x="866216" y="3583035"/>
            <a:ext cx="6619244" cy="646065"/>
          </a:xfrm>
          <a:prstGeom prst="rect">
            <a:avLst/>
          </a:prstGeom>
          <a:noFill/>
          <a:ln>
            <a:noFill/>
          </a:ln>
        </p:spPr>
        <p:txBody>
          <a:bodyPr spcFirstLastPara="1" wrap="square" lIns="68575" tIns="34275" rIns="68575" bIns="34275" anchor="t" anchorCtr="0">
            <a:normAutofit/>
          </a:bodyPr>
          <a:lstStyle>
            <a:lvl1pPr lvl="0" algn="l">
              <a:lnSpc>
                <a:spcPct val="100000"/>
              </a:lnSpc>
              <a:spcBef>
                <a:spcPts val="800"/>
              </a:spcBef>
              <a:spcAft>
                <a:spcPts val="0"/>
              </a:spcAft>
              <a:buSzPts val="1100"/>
              <a:buNone/>
              <a:defRPr cap="none">
                <a:solidFill>
                  <a:schemeClr val="accent1"/>
                </a:solidFill>
              </a:defRPr>
            </a:lvl1pPr>
            <a:lvl2pPr lvl="1" algn="ctr">
              <a:lnSpc>
                <a:spcPct val="100000"/>
              </a:lnSpc>
              <a:spcBef>
                <a:spcPts val="800"/>
              </a:spcBef>
              <a:spcAft>
                <a:spcPts val="0"/>
              </a:spcAft>
              <a:buSzPts val="1000"/>
              <a:buNone/>
              <a:defRPr>
                <a:solidFill>
                  <a:srgbClr val="888888"/>
                </a:solidFill>
              </a:defRPr>
            </a:lvl2pPr>
            <a:lvl3pPr lvl="2" algn="ctr">
              <a:lnSpc>
                <a:spcPct val="100000"/>
              </a:lnSpc>
              <a:spcBef>
                <a:spcPts val="800"/>
              </a:spcBef>
              <a:spcAft>
                <a:spcPts val="0"/>
              </a:spcAft>
              <a:buSzPts val="800"/>
              <a:buNone/>
              <a:defRPr>
                <a:solidFill>
                  <a:srgbClr val="888888"/>
                </a:solidFill>
              </a:defRPr>
            </a:lvl3pPr>
            <a:lvl4pPr lvl="3" algn="ctr">
              <a:lnSpc>
                <a:spcPct val="100000"/>
              </a:lnSpc>
              <a:spcBef>
                <a:spcPts val="800"/>
              </a:spcBef>
              <a:spcAft>
                <a:spcPts val="0"/>
              </a:spcAft>
              <a:buSzPts val="700"/>
              <a:buNone/>
              <a:defRPr>
                <a:solidFill>
                  <a:srgbClr val="888888"/>
                </a:solidFill>
              </a:defRPr>
            </a:lvl4pPr>
            <a:lvl5pPr lvl="4" algn="ctr">
              <a:lnSpc>
                <a:spcPct val="100000"/>
              </a:lnSpc>
              <a:spcBef>
                <a:spcPts val="800"/>
              </a:spcBef>
              <a:spcAft>
                <a:spcPts val="0"/>
              </a:spcAft>
              <a:buSzPts val="700"/>
              <a:buNone/>
              <a:defRPr>
                <a:solidFill>
                  <a:srgbClr val="888888"/>
                </a:solidFill>
              </a:defRPr>
            </a:lvl5pPr>
            <a:lvl6pPr lvl="5" algn="ctr">
              <a:lnSpc>
                <a:spcPct val="100000"/>
              </a:lnSpc>
              <a:spcBef>
                <a:spcPts val="800"/>
              </a:spcBef>
              <a:spcAft>
                <a:spcPts val="0"/>
              </a:spcAft>
              <a:buSzPts val="700"/>
              <a:buNone/>
              <a:defRPr>
                <a:solidFill>
                  <a:srgbClr val="888888"/>
                </a:solidFill>
              </a:defRPr>
            </a:lvl6pPr>
            <a:lvl7pPr lvl="6" algn="ctr">
              <a:lnSpc>
                <a:spcPct val="100000"/>
              </a:lnSpc>
              <a:spcBef>
                <a:spcPts val="800"/>
              </a:spcBef>
              <a:spcAft>
                <a:spcPts val="0"/>
              </a:spcAft>
              <a:buSzPts val="700"/>
              <a:buNone/>
              <a:defRPr>
                <a:solidFill>
                  <a:srgbClr val="888888"/>
                </a:solidFill>
              </a:defRPr>
            </a:lvl7pPr>
            <a:lvl8pPr lvl="7" algn="ctr">
              <a:lnSpc>
                <a:spcPct val="100000"/>
              </a:lnSpc>
              <a:spcBef>
                <a:spcPts val="800"/>
              </a:spcBef>
              <a:spcAft>
                <a:spcPts val="0"/>
              </a:spcAft>
              <a:buSzPts val="700"/>
              <a:buNone/>
              <a:defRPr>
                <a:solidFill>
                  <a:srgbClr val="888888"/>
                </a:solidFill>
              </a:defRPr>
            </a:lvl8pPr>
            <a:lvl9pPr lvl="8" algn="ctr">
              <a:lnSpc>
                <a:spcPct val="100000"/>
              </a:lnSpc>
              <a:spcBef>
                <a:spcPts val="800"/>
              </a:spcBef>
              <a:spcAft>
                <a:spcPts val="0"/>
              </a:spcAft>
              <a:buSzPts val="700"/>
              <a:buNone/>
              <a:defRPr>
                <a:solidFill>
                  <a:srgbClr val="888888"/>
                </a:solidFill>
              </a:defRPr>
            </a:lvl9pPr>
          </a:lstStyle>
          <a:p>
            <a:endParaRPr/>
          </a:p>
        </p:txBody>
      </p:sp>
      <p:sp>
        <p:nvSpPr>
          <p:cNvPr id="78" name="Google Shape;78;p14"/>
          <p:cNvSpPr txBox="1">
            <a:spLocks noGrp="1"/>
          </p:cNvSpPr>
          <p:nvPr>
            <p:ph type="dt" idx="10"/>
          </p:nvPr>
        </p:nvSpPr>
        <p:spPr>
          <a:xfrm rot="5400000">
            <a:off x="7567043" y="1344167"/>
            <a:ext cx="742949" cy="228599"/>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4"/>
          <p:cNvSpPr txBox="1">
            <a:spLocks noGrp="1"/>
          </p:cNvSpPr>
          <p:nvPr>
            <p:ph type="ftr" idx="11"/>
          </p:nvPr>
        </p:nvSpPr>
        <p:spPr>
          <a:xfrm rot="5400000">
            <a:off x="6719694" y="2420115"/>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4"/>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4"/>
          <p:cNvSpPr txBox="1">
            <a:spLocks noGrp="1"/>
          </p:cNvSpPr>
          <p:nvPr>
            <p:ph type="sldNum" idx="12"/>
          </p:nvPr>
        </p:nvSpPr>
        <p:spPr>
          <a:xfrm>
            <a:off x="7763256" y="219456"/>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222"/>
        <p:cNvGrpSpPr/>
        <p:nvPr/>
      </p:nvGrpSpPr>
      <p:grpSpPr>
        <a:xfrm>
          <a:off x="0" y="0"/>
          <a:ext cx="0" cy="0"/>
          <a:chOff x="0" y="0"/>
          <a:chExt cx="0" cy="0"/>
        </a:xfrm>
      </p:grpSpPr>
      <p:grpSp>
        <p:nvGrpSpPr>
          <p:cNvPr id="223" name="Google Shape;223;p26"/>
          <p:cNvGrpSpPr/>
          <p:nvPr/>
        </p:nvGrpSpPr>
        <p:grpSpPr>
          <a:xfrm>
            <a:off x="0" y="-1780"/>
            <a:ext cx="9144000" cy="5150270"/>
            <a:chOff x="0" y="-2373"/>
            <a:chExt cx="12192000" cy="6867027"/>
          </a:xfrm>
        </p:grpSpPr>
        <p:sp>
          <p:nvSpPr>
            <p:cNvPr id="224" name="Google Shape;224;p2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6"/>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6"/>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6"/>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6"/>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6"/>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6"/>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6"/>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2" name="Google Shape;232;p2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3" name="Google Shape;233;p26"/>
          <p:cNvSpPr txBox="1"/>
          <p:nvPr/>
        </p:nvSpPr>
        <p:spPr>
          <a:xfrm>
            <a:off x="7289579" y="1973861"/>
            <a:ext cx="601434" cy="1177245"/>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7200"/>
              <a:buFont typeface="Arial"/>
              <a:buNone/>
            </a:pPr>
            <a:r>
              <a:rPr lang="en" sz="7200" b="0" i="0" u="none" strike="noStrike" cap="none">
                <a:solidFill>
                  <a:schemeClr val="accent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34" name="Google Shape;234;p26"/>
          <p:cNvSpPr txBox="1"/>
          <p:nvPr/>
        </p:nvSpPr>
        <p:spPr>
          <a:xfrm>
            <a:off x="673721" y="443320"/>
            <a:ext cx="601434" cy="1177245"/>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7200"/>
              <a:buFont typeface="Arial"/>
              <a:buNone/>
            </a:pPr>
            <a:r>
              <a:rPr lang="en" sz="7200" b="0" i="0" u="none" strike="noStrike" cap="none">
                <a:solidFill>
                  <a:schemeClr val="accent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35" name="Google Shape;235;p26"/>
          <p:cNvSpPr txBox="1">
            <a:spLocks noGrp="1"/>
          </p:cNvSpPr>
          <p:nvPr>
            <p:ph type="title"/>
          </p:nvPr>
        </p:nvSpPr>
        <p:spPr>
          <a:xfrm>
            <a:off x="1186408" y="735388"/>
            <a:ext cx="6340430" cy="2023687"/>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3000"/>
              <a:buFont typeface="Century Gothic"/>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6" name="Google Shape;236;p26"/>
          <p:cNvSpPr txBox="1">
            <a:spLocks noGrp="1"/>
          </p:cNvSpPr>
          <p:nvPr>
            <p:ph type="body" idx="1"/>
          </p:nvPr>
        </p:nvSpPr>
        <p:spPr>
          <a:xfrm>
            <a:off x="1459459" y="2759075"/>
            <a:ext cx="5794329" cy="256631"/>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b="0" i="0" cap="small">
                <a:solidFill>
                  <a:schemeClr val="accent1"/>
                </a:solidFill>
                <a:latin typeface="Century Gothic"/>
                <a:ea typeface="Century Gothic"/>
                <a:cs typeface="Century Gothic"/>
                <a:sym typeface="Century Gothic"/>
              </a:defRPr>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37" name="Google Shape;237;p26"/>
          <p:cNvSpPr txBox="1">
            <a:spLocks noGrp="1"/>
          </p:cNvSpPr>
          <p:nvPr>
            <p:ph type="body" idx="2"/>
          </p:nvPr>
        </p:nvSpPr>
        <p:spPr>
          <a:xfrm>
            <a:off x="866215" y="3262993"/>
            <a:ext cx="6619244" cy="1257300"/>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100"/>
              <a:buNone/>
              <a:defRPr sz="14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38" name="Google Shape;238;p26"/>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9" name="Google Shape;239;p26"/>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0" name="Google Shape;240;p26"/>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6"/>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42"/>
        <p:cNvGrpSpPr/>
        <p:nvPr/>
      </p:nvGrpSpPr>
      <p:grpSpPr>
        <a:xfrm>
          <a:off x="0" y="0"/>
          <a:ext cx="0" cy="0"/>
          <a:chOff x="0" y="0"/>
          <a:chExt cx="0" cy="0"/>
        </a:xfrm>
      </p:grpSpPr>
      <p:sp>
        <p:nvSpPr>
          <p:cNvPr id="243" name="Google Shape;243;p27"/>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700"/>
              <a:buFont typeface="Century Gothic"/>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4" name="Google Shape;244;p27"/>
          <p:cNvSpPr txBox="1">
            <a:spLocks noGrp="1"/>
          </p:cNvSpPr>
          <p:nvPr>
            <p:ph type="body" idx="1"/>
          </p:nvPr>
        </p:nvSpPr>
        <p:spPr>
          <a:xfrm>
            <a:off x="866215" y="1962974"/>
            <a:ext cx="2346876"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45" name="Google Shape;245;p27"/>
          <p:cNvSpPr txBox="1">
            <a:spLocks noGrp="1"/>
          </p:cNvSpPr>
          <p:nvPr>
            <p:ph type="body" idx="2"/>
          </p:nvPr>
        </p:nvSpPr>
        <p:spPr>
          <a:xfrm>
            <a:off x="866215" y="2395171"/>
            <a:ext cx="2346876" cy="212512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46" name="Google Shape;246;p27"/>
          <p:cNvSpPr txBox="1">
            <a:spLocks noGrp="1"/>
          </p:cNvSpPr>
          <p:nvPr>
            <p:ph type="body" idx="3"/>
          </p:nvPr>
        </p:nvSpPr>
        <p:spPr>
          <a:xfrm>
            <a:off x="3384541" y="1952627"/>
            <a:ext cx="2359035"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47" name="Google Shape;247;p27"/>
          <p:cNvSpPr txBox="1">
            <a:spLocks noGrp="1"/>
          </p:cNvSpPr>
          <p:nvPr>
            <p:ph type="body" idx="4"/>
          </p:nvPr>
        </p:nvSpPr>
        <p:spPr>
          <a:xfrm>
            <a:off x="3384541" y="2395171"/>
            <a:ext cx="2359035" cy="2125121"/>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48" name="Google Shape;248;p27"/>
          <p:cNvSpPr txBox="1">
            <a:spLocks noGrp="1"/>
          </p:cNvSpPr>
          <p:nvPr>
            <p:ph type="body" idx="5"/>
          </p:nvPr>
        </p:nvSpPr>
        <p:spPr>
          <a:xfrm>
            <a:off x="5915025" y="1962974"/>
            <a:ext cx="2370772" cy="432196"/>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49" name="Google Shape;249;p27"/>
          <p:cNvSpPr txBox="1">
            <a:spLocks noGrp="1"/>
          </p:cNvSpPr>
          <p:nvPr>
            <p:ph type="body" idx="6"/>
          </p:nvPr>
        </p:nvSpPr>
        <p:spPr>
          <a:xfrm>
            <a:off x="5915025" y="2395171"/>
            <a:ext cx="2373539" cy="212512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cxnSp>
        <p:nvCxnSpPr>
          <p:cNvPr id="250" name="Google Shape;250;p27"/>
          <p:cNvCxnSpPr/>
          <p:nvPr/>
        </p:nvCxnSpPr>
        <p:spPr>
          <a:xfrm>
            <a:off x="3302978" y="1927225"/>
            <a:ext cx="0" cy="2619374"/>
          </a:xfrm>
          <a:prstGeom prst="straightConnector1">
            <a:avLst/>
          </a:prstGeom>
          <a:noFill/>
          <a:ln w="12700" cap="flat" cmpd="sng">
            <a:solidFill>
              <a:schemeClr val="accent1">
                <a:alpha val="40392"/>
              </a:schemeClr>
            </a:solidFill>
            <a:prstDash val="solid"/>
            <a:round/>
            <a:headEnd type="none" w="sm" len="sm"/>
            <a:tailEnd type="none" w="sm" len="sm"/>
          </a:ln>
        </p:spPr>
      </p:cxnSp>
      <p:cxnSp>
        <p:nvCxnSpPr>
          <p:cNvPr id="251" name="Google Shape;251;p27"/>
          <p:cNvCxnSpPr/>
          <p:nvPr/>
        </p:nvCxnSpPr>
        <p:spPr>
          <a:xfrm>
            <a:off x="5829301" y="1927225"/>
            <a:ext cx="0" cy="2619374"/>
          </a:xfrm>
          <a:prstGeom prst="straightConnector1">
            <a:avLst/>
          </a:prstGeom>
          <a:noFill/>
          <a:ln w="12700" cap="flat" cmpd="sng">
            <a:solidFill>
              <a:schemeClr val="accent1">
                <a:alpha val="40392"/>
              </a:schemeClr>
            </a:solidFill>
            <a:prstDash val="solid"/>
            <a:round/>
            <a:headEnd type="none" w="sm" len="sm"/>
            <a:tailEnd type="none" w="sm" len="sm"/>
          </a:ln>
        </p:spPr>
      </p:cxnSp>
      <p:sp>
        <p:nvSpPr>
          <p:cNvPr id="252" name="Google Shape;252;p27"/>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3" name="Google Shape;253;p27"/>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4" name="Google Shape;254;p27"/>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55"/>
        <p:cNvGrpSpPr/>
        <p:nvPr/>
      </p:nvGrpSpPr>
      <p:grpSpPr>
        <a:xfrm>
          <a:off x="0" y="0"/>
          <a:ext cx="0" cy="0"/>
          <a:chOff x="0" y="0"/>
          <a:chExt cx="0" cy="0"/>
        </a:xfrm>
      </p:grpSpPr>
      <p:sp>
        <p:nvSpPr>
          <p:cNvPr id="256" name="Google Shape;256;p28"/>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700"/>
              <a:buFont typeface="Century Gothic"/>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7" name="Google Shape;257;p28"/>
          <p:cNvSpPr txBox="1">
            <a:spLocks noGrp="1"/>
          </p:cNvSpPr>
          <p:nvPr>
            <p:ph type="body" idx="1"/>
          </p:nvPr>
        </p:nvSpPr>
        <p:spPr>
          <a:xfrm>
            <a:off x="866214" y="3399634"/>
            <a:ext cx="2287829" cy="432196"/>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58" name="Google Shape;258;p28"/>
          <p:cNvSpPr>
            <a:spLocks noGrp="1"/>
          </p:cNvSpPr>
          <p:nvPr>
            <p:ph type="pic" idx="2"/>
          </p:nvPr>
        </p:nvSpPr>
        <p:spPr>
          <a:xfrm>
            <a:off x="1000914" y="1952625"/>
            <a:ext cx="2018432" cy="1193633"/>
          </a:xfrm>
          <a:prstGeom prst="roundRect">
            <a:avLst>
              <a:gd name="adj" fmla="val 1858"/>
            </a:avLst>
          </a:prstGeom>
          <a:noFill/>
          <a:ln>
            <a:noFill/>
          </a:ln>
          <a:effectLst>
            <a:outerShdw blurRad="50800" dist="50800" dir="5400000" algn="tl" rotWithShape="0">
              <a:srgbClr val="000000">
                <a:alpha val="42352"/>
              </a:srgbClr>
            </a:outerShdw>
          </a:effectLst>
        </p:spPr>
      </p:sp>
      <p:sp>
        <p:nvSpPr>
          <p:cNvPr id="259" name="Google Shape;259;p28"/>
          <p:cNvSpPr txBox="1">
            <a:spLocks noGrp="1"/>
          </p:cNvSpPr>
          <p:nvPr>
            <p:ph type="body" idx="3"/>
          </p:nvPr>
        </p:nvSpPr>
        <p:spPr>
          <a:xfrm>
            <a:off x="866215" y="3831830"/>
            <a:ext cx="2287828" cy="68846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60" name="Google Shape;260;p28"/>
          <p:cNvSpPr txBox="1">
            <a:spLocks noGrp="1"/>
          </p:cNvSpPr>
          <p:nvPr>
            <p:ph type="body" idx="4"/>
          </p:nvPr>
        </p:nvSpPr>
        <p:spPr>
          <a:xfrm>
            <a:off x="3429403" y="3399635"/>
            <a:ext cx="2285075" cy="48836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61" name="Google Shape;261;p28"/>
          <p:cNvSpPr>
            <a:spLocks noGrp="1"/>
          </p:cNvSpPr>
          <p:nvPr>
            <p:ph type="pic" idx="5"/>
          </p:nvPr>
        </p:nvSpPr>
        <p:spPr>
          <a:xfrm>
            <a:off x="3561347" y="1952625"/>
            <a:ext cx="2018431" cy="1193633"/>
          </a:xfrm>
          <a:prstGeom prst="roundRect">
            <a:avLst>
              <a:gd name="adj" fmla="val 1858"/>
            </a:avLst>
          </a:prstGeom>
          <a:noFill/>
          <a:ln>
            <a:noFill/>
          </a:ln>
          <a:effectLst>
            <a:outerShdw blurRad="50800" dist="50800" dir="5400000" algn="tl" rotWithShape="0">
              <a:srgbClr val="000000">
                <a:alpha val="42352"/>
              </a:srgbClr>
            </a:outerShdw>
          </a:effectLst>
        </p:spPr>
      </p:sp>
      <p:sp>
        <p:nvSpPr>
          <p:cNvPr id="262" name="Google Shape;262;p28"/>
          <p:cNvSpPr txBox="1">
            <a:spLocks noGrp="1"/>
          </p:cNvSpPr>
          <p:nvPr>
            <p:ph type="body" idx="6"/>
          </p:nvPr>
        </p:nvSpPr>
        <p:spPr>
          <a:xfrm>
            <a:off x="3426649" y="3888002"/>
            <a:ext cx="2287829" cy="63229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63" name="Google Shape;263;p28"/>
          <p:cNvSpPr txBox="1">
            <a:spLocks noGrp="1"/>
          </p:cNvSpPr>
          <p:nvPr>
            <p:ph type="body" idx="7"/>
          </p:nvPr>
        </p:nvSpPr>
        <p:spPr>
          <a:xfrm>
            <a:off x="5987575" y="3399635"/>
            <a:ext cx="2287829" cy="488365"/>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64" name="Google Shape;264;p28"/>
          <p:cNvSpPr>
            <a:spLocks noGrp="1"/>
          </p:cNvSpPr>
          <p:nvPr>
            <p:ph type="pic" idx="8"/>
          </p:nvPr>
        </p:nvSpPr>
        <p:spPr>
          <a:xfrm>
            <a:off x="6122273" y="1952625"/>
            <a:ext cx="2018432" cy="1193633"/>
          </a:xfrm>
          <a:prstGeom prst="roundRect">
            <a:avLst>
              <a:gd name="adj" fmla="val 1858"/>
            </a:avLst>
          </a:prstGeom>
          <a:noFill/>
          <a:ln>
            <a:noFill/>
          </a:ln>
          <a:effectLst>
            <a:outerShdw blurRad="50800" dist="50800" dir="5400000" algn="tl" rotWithShape="0">
              <a:srgbClr val="000000">
                <a:alpha val="42352"/>
              </a:srgbClr>
            </a:outerShdw>
          </a:effectLst>
        </p:spPr>
      </p:sp>
      <p:sp>
        <p:nvSpPr>
          <p:cNvPr id="265" name="Google Shape;265;p28"/>
          <p:cNvSpPr txBox="1">
            <a:spLocks noGrp="1"/>
          </p:cNvSpPr>
          <p:nvPr>
            <p:ph type="body" idx="9"/>
          </p:nvPr>
        </p:nvSpPr>
        <p:spPr>
          <a:xfrm>
            <a:off x="5987575" y="3888001"/>
            <a:ext cx="2287828" cy="63229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cxnSp>
        <p:nvCxnSpPr>
          <p:cNvPr id="266" name="Google Shape;266;p28"/>
          <p:cNvCxnSpPr/>
          <p:nvPr/>
        </p:nvCxnSpPr>
        <p:spPr>
          <a:xfrm>
            <a:off x="3291115" y="1952625"/>
            <a:ext cx="0" cy="2638196"/>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67" name="Google Shape;267;p28"/>
          <p:cNvCxnSpPr/>
          <p:nvPr/>
        </p:nvCxnSpPr>
        <p:spPr>
          <a:xfrm>
            <a:off x="5851429" y="1952625"/>
            <a:ext cx="0" cy="2619375"/>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68" name="Google Shape;268;p28"/>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9" name="Google Shape;269;p28"/>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0" name="Google Shape;270;p28"/>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1"/>
        <p:cNvGrpSpPr/>
        <p:nvPr/>
      </p:nvGrpSpPr>
      <p:grpSpPr>
        <a:xfrm>
          <a:off x="0" y="0"/>
          <a:ext cx="0" cy="0"/>
          <a:chOff x="0" y="0"/>
          <a:chExt cx="0" cy="0"/>
        </a:xfrm>
      </p:grpSpPr>
      <p:sp>
        <p:nvSpPr>
          <p:cNvPr id="272" name="Google Shape;272;p29"/>
          <p:cNvSpPr txBox="1">
            <a:spLocks noGrp="1"/>
          </p:cNvSpPr>
          <p:nvPr>
            <p:ph type="title"/>
          </p:nvPr>
        </p:nvSpPr>
        <p:spPr>
          <a:xfrm>
            <a:off x="866215" y="730251"/>
            <a:ext cx="6619245"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3" name="Google Shape;273;p29"/>
          <p:cNvSpPr txBox="1">
            <a:spLocks noGrp="1"/>
          </p:cNvSpPr>
          <p:nvPr>
            <p:ph type="body" idx="1"/>
          </p:nvPr>
        </p:nvSpPr>
        <p:spPr>
          <a:xfrm rot="5400000">
            <a:off x="2870633" y="-51792"/>
            <a:ext cx="2562225" cy="6571059"/>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274" name="Google Shape;274;p29"/>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5" name="Google Shape;275;p29"/>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6" name="Google Shape;276;p29"/>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77"/>
        <p:cNvGrpSpPr/>
        <p:nvPr/>
      </p:nvGrpSpPr>
      <p:grpSpPr>
        <a:xfrm>
          <a:off x="0" y="0"/>
          <a:ext cx="0" cy="0"/>
          <a:chOff x="0" y="0"/>
          <a:chExt cx="0" cy="0"/>
        </a:xfrm>
      </p:grpSpPr>
      <p:grpSp>
        <p:nvGrpSpPr>
          <p:cNvPr id="278" name="Google Shape;278;p30"/>
          <p:cNvGrpSpPr/>
          <p:nvPr/>
        </p:nvGrpSpPr>
        <p:grpSpPr>
          <a:xfrm>
            <a:off x="0" y="-1780"/>
            <a:ext cx="9144000" cy="5150270"/>
            <a:chOff x="0" y="-2373"/>
            <a:chExt cx="12192000" cy="6867027"/>
          </a:xfrm>
        </p:grpSpPr>
        <p:sp>
          <p:nvSpPr>
            <p:cNvPr id="279" name="Google Shape;279;p3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0"/>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0"/>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0"/>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0"/>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0"/>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0"/>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0"/>
            <p:cNvSpPr/>
            <p:nvPr/>
          </p:nvSpPr>
          <p:spPr>
            <a:xfrm>
              <a:off x="414867" y="402165"/>
              <a:ext cx="6510866" cy="605367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0"/>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88" name="Google Shape;288;p3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89" name="Google Shape;289;p30"/>
          <p:cNvSpPr txBox="1">
            <a:spLocks noGrp="1"/>
          </p:cNvSpPr>
          <p:nvPr>
            <p:ph type="title"/>
          </p:nvPr>
        </p:nvSpPr>
        <p:spPr>
          <a:xfrm rot="5400000">
            <a:off x="5182071" y="2209347"/>
            <a:ext cx="3561442" cy="106045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0" name="Google Shape;290;p30"/>
          <p:cNvSpPr txBox="1">
            <a:spLocks noGrp="1"/>
          </p:cNvSpPr>
          <p:nvPr>
            <p:ph type="body" idx="1"/>
          </p:nvPr>
        </p:nvSpPr>
        <p:spPr>
          <a:xfrm rot="5400000">
            <a:off x="1428324" y="396743"/>
            <a:ext cx="3561443" cy="468566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291" name="Google Shape;291;p30"/>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2" name="Google Shape;292;p30"/>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3" name="Google Shape;293;p30"/>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0"/>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1"/>
        </a:solidFill>
        <a:effectLst/>
      </p:bgPr>
    </p:bg>
    <p:spTree>
      <p:nvGrpSpPr>
        <p:cNvPr id="1" name="Shape 37"/>
        <p:cNvGrpSpPr/>
        <p:nvPr/>
      </p:nvGrpSpPr>
      <p:grpSpPr>
        <a:xfrm>
          <a:off x="0" y="0"/>
          <a:ext cx="0" cy="0"/>
          <a:chOff x="0" y="0"/>
          <a:chExt cx="0" cy="0"/>
        </a:xfrm>
      </p:grpSpPr>
      <p:sp>
        <p:nvSpPr>
          <p:cNvPr id="41" name="Google Shape;41;p17"/>
          <p:cNvSpPr txBox="1">
            <a:spLocks noGrp="1"/>
          </p:cNvSpPr>
          <p:nvPr>
            <p:ph type="title"/>
          </p:nvPr>
        </p:nvSpPr>
        <p:spPr>
          <a:xfrm>
            <a:off x="819150" y="845600"/>
            <a:ext cx="7505700" cy="56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3000"/>
              <a:buNone/>
              <a:defRPr sz="3000">
                <a:solidFill>
                  <a:schemeClr val="accent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2" name="Google Shape;42;p17"/>
          <p:cNvSpPr txBox="1">
            <a:spLocks noGrp="1"/>
          </p:cNvSpPr>
          <p:nvPr>
            <p:ph type="body" idx="1"/>
          </p:nvPr>
        </p:nvSpPr>
        <p:spPr>
          <a:xfrm>
            <a:off x="819150" y="1473975"/>
            <a:ext cx="7505700" cy="2448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7F6000"/>
              </a:buClr>
              <a:buSzPts val="1800"/>
              <a:buChar char="●"/>
              <a:defRPr>
                <a:solidFill>
                  <a:srgbClr val="7F6000"/>
                </a:solidFill>
              </a:defRPr>
            </a:lvl1pPr>
            <a:lvl2pPr marL="914400" lvl="1" indent="-323850" algn="l">
              <a:lnSpc>
                <a:spcPct val="115000"/>
              </a:lnSpc>
              <a:spcBef>
                <a:spcPts val="0"/>
              </a:spcBef>
              <a:spcAft>
                <a:spcPts val="0"/>
              </a:spcAft>
              <a:buClr>
                <a:srgbClr val="7F6000"/>
              </a:buClr>
              <a:buSzPts val="1500"/>
              <a:buChar char="○"/>
              <a:defRPr>
                <a:solidFill>
                  <a:srgbClr val="7F6000"/>
                </a:solidFill>
              </a:defRPr>
            </a:lvl2pPr>
            <a:lvl3pPr marL="1371600" lvl="2" indent="-323850" algn="l">
              <a:lnSpc>
                <a:spcPct val="115000"/>
              </a:lnSpc>
              <a:spcBef>
                <a:spcPts val="0"/>
              </a:spcBef>
              <a:spcAft>
                <a:spcPts val="0"/>
              </a:spcAft>
              <a:buClr>
                <a:srgbClr val="7F6000"/>
              </a:buClr>
              <a:buSzPts val="1500"/>
              <a:buChar char="■"/>
              <a:defRPr>
                <a:solidFill>
                  <a:srgbClr val="7F6000"/>
                </a:solidFill>
              </a:defRPr>
            </a:lvl3pPr>
            <a:lvl4pPr marL="1828800" lvl="3" indent="-323850" algn="l">
              <a:lnSpc>
                <a:spcPct val="115000"/>
              </a:lnSpc>
              <a:spcBef>
                <a:spcPts val="0"/>
              </a:spcBef>
              <a:spcAft>
                <a:spcPts val="0"/>
              </a:spcAft>
              <a:buClr>
                <a:srgbClr val="7F6000"/>
              </a:buClr>
              <a:buSzPts val="1500"/>
              <a:buChar char="●"/>
              <a:defRPr>
                <a:solidFill>
                  <a:srgbClr val="7F6000"/>
                </a:solidFill>
              </a:defRPr>
            </a:lvl4pPr>
            <a:lvl5pPr marL="2286000" lvl="4" indent="-323850" algn="l">
              <a:lnSpc>
                <a:spcPct val="115000"/>
              </a:lnSpc>
              <a:spcBef>
                <a:spcPts val="0"/>
              </a:spcBef>
              <a:spcAft>
                <a:spcPts val="0"/>
              </a:spcAft>
              <a:buClr>
                <a:srgbClr val="7F6000"/>
              </a:buClr>
              <a:buSzPts val="1500"/>
              <a:buChar char="○"/>
              <a:defRPr>
                <a:solidFill>
                  <a:srgbClr val="7F6000"/>
                </a:solidFill>
              </a:defRPr>
            </a:lvl5pPr>
            <a:lvl6pPr marL="2743200" lvl="5" indent="-323850" algn="l">
              <a:lnSpc>
                <a:spcPct val="115000"/>
              </a:lnSpc>
              <a:spcBef>
                <a:spcPts val="0"/>
              </a:spcBef>
              <a:spcAft>
                <a:spcPts val="0"/>
              </a:spcAft>
              <a:buClr>
                <a:srgbClr val="7F6000"/>
              </a:buClr>
              <a:buSzPts val="1500"/>
              <a:buChar char="■"/>
              <a:defRPr>
                <a:solidFill>
                  <a:srgbClr val="7F6000"/>
                </a:solidFill>
              </a:defRPr>
            </a:lvl6pPr>
            <a:lvl7pPr marL="3200400" lvl="6" indent="-323850" algn="l">
              <a:lnSpc>
                <a:spcPct val="115000"/>
              </a:lnSpc>
              <a:spcBef>
                <a:spcPts val="0"/>
              </a:spcBef>
              <a:spcAft>
                <a:spcPts val="0"/>
              </a:spcAft>
              <a:buClr>
                <a:srgbClr val="7F6000"/>
              </a:buClr>
              <a:buSzPts val="1500"/>
              <a:buChar char="●"/>
              <a:defRPr>
                <a:solidFill>
                  <a:srgbClr val="7F6000"/>
                </a:solidFill>
              </a:defRPr>
            </a:lvl7pPr>
            <a:lvl8pPr marL="3657600" lvl="7" indent="-323850" algn="l">
              <a:lnSpc>
                <a:spcPct val="115000"/>
              </a:lnSpc>
              <a:spcBef>
                <a:spcPts val="0"/>
              </a:spcBef>
              <a:spcAft>
                <a:spcPts val="0"/>
              </a:spcAft>
              <a:buClr>
                <a:srgbClr val="7F6000"/>
              </a:buClr>
              <a:buSzPts val="1500"/>
              <a:buChar char="○"/>
              <a:defRPr>
                <a:solidFill>
                  <a:srgbClr val="7F6000"/>
                </a:solidFill>
              </a:defRPr>
            </a:lvl8pPr>
            <a:lvl9pPr marL="4114800" lvl="8" indent="-323850" algn="l">
              <a:lnSpc>
                <a:spcPct val="115000"/>
              </a:lnSpc>
              <a:spcBef>
                <a:spcPts val="0"/>
              </a:spcBef>
              <a:spcAft>
                <a:spcPts val="0"/>
              </a:spcAft>
              <a:buClr>
                <a:srgbClr val="7F6000"/>
              </a:buClr>
              <a:buSzPts val="1500"/>
              <a:buChar char="■"/>
              <a:defRPr>
                <a:solidFill>
                  <a:srgbClr val="7F6000"/>
                </a:solidFill>
              </a:defRPr>
            </a:lvl9pPr>
          </a:lstStyle>
          <a:p>
            <a:endParaRPr/>
          </a:p>
        </p:txBody>
      </p:sp>
      <p:sp>
        <p:nvSpPr>
          <p:cNvPr id="43" name="Google Shape;4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7F6000"/>
                </a:solidFill>
                <a:latin typeface="Calibri"/>
                <a:ea typeface="Calibri"/>
                <a:cs typeface="Calibri"/>
                <a:sym typeface="Calibri"/>
              </a:defRPr>
            </a:lvl1pPr>
            <a:lvl2pPr lvl="1">
              <a:buNone/>
              <a:defRPr sz="1300">
                <a:solidFill>
                  <a:srgbClr val="7F6000"/>
                </a:solidFill>
                <a:latin typeface="Calibri"/>
                <a:ea typeface="Calibri"/>
                <a:cs typeface="Calibri"/>
                <a:sym typeface="Calibri"/>
              </a:defRPr>
            </a:lvl2pPr>
            <a:lvl3pPr lvl="2">
              <a:buNone/>
              <a:defRPr sz="1300">
                <a:solidFill>
                  <a:srgbClr val="7F6000"/>
                </a:solidFill>
                <a:latin typeface="Calibri"/>
                <a:ea typeface="Calibri"/>
                <a:cs typeface="Calibri"/>
                <a:sym typeface="Calibri"/>
              </a:defRPr>
            </a:lvl3pPr>
            <a:lvl4pPr lvl="3">
              <a:buNone/>
              <a:defRPr sz="1300">
                <a:solidFill>
                  <a:srgbClr val="7F6000"/>
                </a:solidFill>
                <a:latin typeface="Calibri"/>
                <a:ea typeface="Calibri"/>
                <a:cs typeface="Calibri"/>
                <a:sym typeface="Calibri"/>
              </a:defRPr>
            </a:lvl4pPr>
            <a:lvl5pPr lvl="4">
              <a:buNone/>
              <a:defRPr sz="1300">
                <a:solidFill>
                  <a:srgbClr val="7F6000"/>
                </a:solidFill>
                <a:latin typeface="Calibri"/>
                <a:ea typeface="Calibri"/>
                <a:cs typeface="Calibri"/>
                <a:sym typeface="Calibri"/>
              </a:defRPr>
            </a:lvl5pPr>
            <a:lvl6pPr lvl="5">
              <a:buNone/>
              <a:defRPr sz="1300">
                <a:solidFill>
                  <a:srgbClr val="7F6000"/>
                </a:solidFill>
                <a:latin typeface="Calibri"/>
                <a:ea typeface="Calibri"/>
                <a:cs typeface="Calibri"/>
                <a:sym typeface="Calibri"/>
              </a:defRPr>
            </a:lvl6pPr>
            <a:lvl7pPr lvl="6">
              <a:buNone/>
              <a:defRPr sz="1300">
                <a:solidFill>
                  <a:srgbClr val="7F6000"/>
                </a:solidFill>
                <a:latin typeface="Calibri"/>
                <a:ea typeface="Calibri"/>
                <a:cs typeface="Calibri"/>
                <a:sym typeface="Calibri"/>
              </a:defRPr>
            </a:lvl7pPr>
            <a:lvl8pPr lvl="7">
              <a:buNone/>
              <a:defRPr sz="1300">
                <a:solidFill>
                  <a:srgbClr val="7F6000"/>
                </a:solidFill>
                <a:latin typeface="Calibri"/>
                <a:ea typeface="Calibri"/>
                <a:cs typeface="Calibri"/>
                <a:sym typeface="Calibri"/>
              </a:defRPr>
            </a:lvl8pPr>
            <a:lvl9pPr lvl="8">
              <a:buNone/>
              <a:defRPr sz="1300">
                <a:solidFill>
                  <a:srgbClr val="7F6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80704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660AE-B3AE-4B65-94A7-3A4EDE3F6912}" type="datetime1">
              <a:rPr lang="en-US" smtClean="0"/>
              <a:t>7/1/2024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EA03840-B047-40F7-B044-8C9181D1A293}" type="slidenum">
              <a:rPr lang="en-US" smtClean="0"/>
              <a:t>‹#›</a:t>
            </a:fld>
            <a:endParaRPr lang="en-US" dirty="0"/>
          </a:p>
        </p:txBody>
      </p:sp>
    </p:spTree>
    <p:extLst>
      <p:ext uri="{BB962C8B-B14F-4D97-AF65-F5344CB8AC3E}">
        <p14:creationId xmlns:p14="http://schemas.microsoft.com/office/powerpoint/2010/main" val="1451814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000" cy="51435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32210" y="1344168"/>
            <a:ext cx="742949" cy="228599"/>
          </a:xfrm>
        </p:spPr>
        <p:txBody>
          <a:bodyPr anchor="t"/>
          <a:lstStyle>
            <a:lvl1pPr algn="l">
              <a:defRPr b="0" i="0">
                <a:solidFill>
                  <a:schemeClr val="bg1"/>
                </a:solidFill>
              </a:defRPr>
            </a:lvl1pPr>
          </a:lstStyle>
          <a:p>
            <a:fld id="{21AB65DD-4DD3-420B-A5BE-9D490C0B96EF}" type="datetimeFigureOut">
              <a:rPr lang="en-US" smtClean="0"/>
              <a:t>7/1/2024</a:t>
            </a:fld>
            <a:endParaRPr lang="en-US"/>
          </a:p>
        </p:txBody>
      </p:sp>
      <p:sp>
        <p:nvSpPr>
          <p:cNvPr id="5" name="Footer Placeholder 4"/>
          <p:cNvSpPr>
            <a:spLocks noGrp="1"/>
          </p:cNvSpPr>
          <p:nvPr>
            <p:ph type="ftr" sz="quarter" idx="11"/>
          </p:nvPr>
        </p:nvSpPr>
        <p:spPr bwMode="gray">
          <a:xfrm rot="5400000">
            <a:off x="6722682" y="2420115"/>
            <a:ext cx="2894846" cy="228601"/>
          </a:xfrm>
        </p:spPr>
        <p:txBody>
          <a:bodyPr anchor="b"/>
          <a:lstStyle>
            <a:lvl1pPr>
              <a:defRPr b="0" i="0">
                <a:solidFill>
                  <a:schemeClr val="bg1"/>
                </a:solidFill>
              </a:defRPr>
            </a:lvl1pPr>
          </a:lstStyle>
          <a:p>
            <a:endParaRPr lang="en-US"/>
          </a:p>
        </p:txBody>
      </p:sp>
      <p:sp>
        <p:nvSpPr>
          <p:cNvPr id="17" name="Rectangle 16"/>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19457"/>
            <a:ext cx="628649" cy="575765"/>
          </a:xfrm>
        </p:spPr>
        <p:txBody>
          <a:bodyPr/>
          <a:lstStyle>
            <a:lvl1pPr>
              <a:defRPr sz="2100" b="0" i="0"/>
            </a:lvl1pPr>
          </a:lstStyle>
          <a:p>
            <a:fld id="{FEA03840-B047-40F7-B044-8C9181D1A293}" type="slidenum">
              <a:rPr lang="en-US" smtClean="0"/>
              <a:t>‹#›</a:t>
            </a:fld>
            <a:endParaRPr lang="en-US"/>
          </a:p>
        </p:txBody>
      </p:sp>
    </p:spTree>
    <p:extLst>
      <p:ext uri="{BB962C8B-B14F-4D97-AF65-F5344CB8AC3E}">
        <p14:creationId xmlns:p14="http://schemas.microsoft.com/office/powerpoint/2010/main" val="3411310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710940"/>
            <a:ext cx="6571060" cy="54636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B65DD-4DD3-420B-A5BE-9D490C0B96E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3184729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008234"/>
            <a:ext cx="3263267" cy="1712867"/>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AB65DD-4DD3-420B-A5BE-9D490C0B96E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418205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5"/>
          <p:cNvSpPr txBox="1">
            <a:spLocks noGrp="1"/>
          </p:cNvSpPr>
          <p:nvPr>
            <p:ph type="body" idx="1"/>
          </p:nvPr>
        </p:nvSpPr>
        <p:spPr>
          <a:xfrm>
            <a:off x="866216" y="1952625"/>
            <a:ext cx="6571059" cy="2562225"/>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85" name="Google Shape;85;p15"/>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5"/>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5"/>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3526" y="1952625"/>
            <a:ext cx="3621558"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4" y="1952625"/>
            <a:ext cx="3618869" cy="253327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AB65DD-4DD3-420B-A5BE-9D490C0B96EF}"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2782893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5" y="1977047"/>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409245"/>
            <a:ext cx="3618869" cy="210560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3" y="1952625"/>
            <a:ext cx="3618870" cy="45661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409245"/>
            <a:ext cx="3618869" cy="210560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AB65DD-4DD3-420B-A5BE-9D490C0B96EF}"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3182935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AB65DD-4DD3-420B-A5BE-9D490C0B96EF}"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2018421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B65DD-4DD3-420B-A5BE-9D490C0B96EF}"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2764595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5"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60" y="1085850"/>
            <a:ext cx="3892549"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6" y="2346961"/>
            <a:ext cx="2094869" cy="217169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1AB65DD-4DD3-420B-A5BE-9D490C0B96EF}"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566372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1" y="1269999"/>
            <a:ext cx="2895194" cy="1301751"/>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4" y="857250"/>
            <a:ext cx="242039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1AB65DD-4DD3-420B-A5BE-9D490C0B96EF}"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3873328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3724459"/>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7" y="4149512"/>
            <a:ext cx="6619242" cy="370284"/>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1AB65DD-4DD3-420B-A5BE-9D490C0B96EF}"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393433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797562"/>
            <a:ext cx="6619244" cy="1034816"/>
          </a:xfrm>
        </p:spPr>
        <p:txBody>
          <a:bodyPr anchor="ct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21AB65DD-4DD3-420B-A5BE-9D490C0B96E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1355267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673721" y="452692"/>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13" name="TextBox 12"/>
          <p:cNvSpPr txBox="1"/>
          <p:nvPr/>
        </p:nvSpPr>
        <p:spPr bwMode="gray">
          <a:xfrm>
            <a:off x="7278853" y="1960341"/>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2" name="Title 1"/>
          <p:cNvSpPr>
            <a:spLocks noGrp="1"/>
          </p:cNvSpPr>
          <p:nvPr>
            <p:ph type="title"/>
          </p:nvPr>
        </p:nvSpPr>
        <p:spPr>
          <a:xfrm>
            <a:off x="1181101" y="735388"/>
            <a:ext cx="6345737" cy="2028776"/>
          </a:xfrm>
        </p:spPr>
        <p:txBody>
          <a:bodyPr anchor="ct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64886"/>
            <a:ext cx="5794329" cy="256631"/>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60795"/>
            <a:ext cx="6619244" cy="759498"/>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21AB65DD-4DD3-420B-A5BE-9D490C0B96E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4174319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1803358"/>
            <a:ext cx="6619244" cy="1341528"/>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53940" y="3768725"/>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AB65DD-4DD3-420B-A5BE-9D490C0B96E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65937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0"/>
        <p:cNvGrpSpPr/>
        <p:nvPr/>
      </p:nvGrpSpPr>
      <p:grpSpPr>
        <a:xfrm>
          <a:off x="0" y="0"/>
          <a:ext cx="0" cy="0"/>
          <a:chOff x="0" y="0"/>
          <a:chExt cx="0" cy="0"/>
        </a:xfrm>
      </p:grpSpPr>
      <p:grpSp>
        <p:nvGrpSpPr>
          <p:cNvPr id="111" name="Google Shape;111;p18"/>
          <p:cNvGrpSpPr/>
          <p:nvPr/>
        </p:nvGrpSpPr>
        <p:grpSpPr>
          <a:xfrm>
            <a:off x="0" y="-1780"/>
            <a:ext cx="9144000" cy="5150270"/>
            <a:chOff x="0" y="-2373"/>
            <a:chExt cx="12192000" cy="6867027"/>
          </a:xfrm>
        </p:grpSpPr>
        <p:sp>
          <p:nvSpPr>
            <p:cNvPr id="112" name="Google Shape;112;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8"/>
            <p:cNvSpPr/>
            <p:nvPr/>
          </p:nvSpPr>
          <p:spPr>
            <a:xfrm>
              <a:off x="7289800" y="402165"/>
              <a:ext cx="4478865" cy="605367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8"/>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8"/>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21" name="Google Shape;121;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2" name="Google Shape;122;p18"/>
          <p:cNvSpPr txBox="1">
            <a:spLocks noGrp="1"/>
          </p:cNvSpPr>
          <p:nvPr>
            <p:ph type="title"/>
          </p:nvPr>
        </p:nvSpPr>
        <p:spPr>
          <a:xfrm>
            <a:off x="866217" y="2008234"/>
            <a:ext cx="3263267" cy="1712868"/>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3000"/>
              <a:buFont typeface="Century Gothic"/>
              <a:buNone/>
              <a:defRPr sz="30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18"/>
          <p:cNvSpPr txBox="1">
            <a:spLocks noGrp="1"/>
          </p:cNvSpPr>
          <p:nvPr>
            <p:ph type="body" idx="1"/>
          </p:nvPr>
        </p:nvSpPr>
        <p:spPr>
          <a:xfrm>
            <a:off x="5171669" y="2008233"/>
            <a:ext cx="2816534" cy="1712867"/>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200"/>
              <a:buNone/>
              <a:defRPr sz="1500" cap="none">
                <a:solidFill>
                  <a:schemeClr val="accent1"/>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24" name="Google Shape;124;p18"/>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18"/>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18"/>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8"/>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866216" y="710940"/>
            <a:ext cx="6571060" cy="54636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8249"/>
            <a:ext cx="2346876"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6" y="2390446"/>
            <a:ext cx="2346876" cy="212984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8249"/>
            <a:ext cx="235903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90446"/>
            <a:ext cx="2359035" cy="212984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5026" y="1952625"/>
            <a:ext cx="2368086" cy="43219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5025" y="2390446"/>
            <a:ext cx="2370772" cy="212984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22" name="Straight Connector 21"/>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1AB65DD-4DD3-420B-A5BE-9D490C0B96EF}"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1175281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6" y="3399634"/>
            <a:ext cx="226555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1000914" y="1958435"/>
            <a:ext cx="2018432" cy="118782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1"/>
            <a:ext cx="2265559" cy="68846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3561347" y="1982130"/>
            <a:ext cx="2018432" cy="116412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6649" y="3831831"/>
            <a:ext cx="2287829" cy="6910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575" y="3399634"/>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6122273" y="1964244"/>
            <a:ext cx="2018432" cy="11820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576" y="3831831"/>
            <a:ext cx="2290595" cy="6722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21" name="Straight Connector 20"/>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1AB65DD-4DD3-420B-A5BE-9D490C0B96EF}"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1478236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710940"/>
            <a:ext cx="6571060" cy="54636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B65DD-4DD3-420B-A5BE-9D490C0B96E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650955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73072"/>
            <a:ext cx="1057474" cy="354722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5" y="973072"/>
            <a:ext cx="4685660" cy="35472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B65DD-4DD3-420B-A5BE-9D490C0B96EF}"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4293473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1"/>
        </a:solidFill>
        <a:effectLst/>
      </p:bgPr>
    </p:bg>
    <p:spTree>
      <p:nvGrpSpPr>
        <p:cNvPr id="1" name="Shape 37"/>
        <p:cNvGrpSpPr/>
        <p:nvPr/>
      </p:nvGrpSpPr>
      <p:grpSpPr>
        <a:xfrm>
          <a:off x="0" y="0"/>
          <a:ext cx="0" cy="0"/>
          <a:chOff x="0" y="0"/>
          <a:chExt cx="0" cy="0"/>
        </a:xfrm>
      </p:grpSpPr>
      <p:sp>
        <p:nvSpPr>
          <p:cNvPr id="41" name="Google Shape;41;p17"/>
          <p:cNvSpPr txBox="1">
            <a:spLocks noGrp="1"/>
          </p:cNvSpPr>
          <p:nvPr>
            <p:ph type="title"/>
          </p:nvPr>
        </p:nvSpPr>
        <p:spPr>
          <a:xfrm>
            <a:off x="819150" y="845600"/>
            <a:ext cx="7505700" cy="56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3000"/>
              <a:buNone/>
              <a:defRPr sz="3000">
                <a:solidFill>
                  <a:schemeClr val="accent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2" name="Google Shape;42;p17"/>
          <p:cNvSpPr txBox="1">
            <a:spLocks noGrp="1"/>
          </p:cNvSpPr>
          <p:nvPr>
            <p:ph type="body" idx="1"/>
          </p:nvPr>
        </p:nvSpPr>
        <p:spPr>
          <a:xfrm>
            <a:off x="819150" y="1473975"/>
            <a:ext cx="7505700" cy="2448000"/>
          </a:xfrm>
          <a:prstGeom prst="rect">
            <a:avLst/>
          </a:prstGeom>
          <a:noFill/>
          <a:ln>
            <a:noFill/>
          </a:ln>
        </p:spPr>
        <p:txBody>
          <a:bodyPr spcFirstLastPara="1" wrap="square" lIns="91425" tIns="91425" rIns="91425" bIns="91425" anchor="t" anchorCtr="0">
            <a:normAutofit/>
          </a:bodyPr>
          <a:lstStyle>
            <a:lvl1pPr marL="457189" lvl="0" indent="-342892" algn="l">
              <a:lnSpc>
                <a:spcPct val="115000"/>
              </a:lnSpc>
              <a:spcBef>
                <a:spcPts val="0"/>
              </a:spcBef>
              <a:spcAft>
                <a:spcPts val="0"/>
              </a:spcAft>
              <a:buClr>
                <a:srgbClr val="7F6000"/>
              </a:buClr>
              <a:buSzPts val="1800"/>
              <a:buChar char="●"/>
              <a:defRPr>
                <a:solidFill>
                  <a:srgbClr val="7F6000"/>
                </a:solidFill>
              </a:defRPr>
            </a:lvl1pPr>
            <a:lvl2pPr marL="914378" lvl="1" indent="-323842" algn="l">
              <a:lnSpc>
                <a:spcPct val="115000"/>
              </a:lnSpc>
              <a:spcBef>
                <a:spcPts val="0"/>
              </a:spcBef>
              <a:spcAft>
                <a:spcPts val="0"/>
              </a:spcAft>
              <a:buClr>
                <a:srgbClr val="7F6000"/>
              </a:buClr>
              <a:buSzPts val="1500"/>
              <a:buChar char="○"/>
              <a:defRPr>
                <a:solidFill>
                  <a:srgbClr val="7F6000"/>
                </a:solidFill>
              </a:defRPr>
            </a:lvl2pPr>
            <a:lvl3pPr marL="1371566" lvl="2" indent="-323842" algn="l">
              <a:lnSpc>
                <a:spcPct val="115000"/>
              </a:lnSpc>
              <a:spcBef>
                <a:spcPts val="0"/>
              </a:spcBef>
              <a:spcAft>
                <a:spcPts val="0"/>
              </a:spcAft>
              <a:buClr>
                <a:srgbClr val="7F6000"/>
              </a:buClr>
              <a:buSzPts val="1500"/>
              <a:buChar char="■"/>
              <a:defRPr>
                <a:solidFill>
                  <a:srgbClr val="7F6000"/>
                </a:solidFill>
              </a:defRPr>
            </a:lvl3pPr>
            <a:lvl4pPr marL="1828754" lvl="3" indent="-323842" algn="l">
              <a:lnSpc>
                <a:spcPct val="115000"/>
              </a:lnSpc>
              <a:spcBef>
                <a:spcPts val="0"/>
              </a:spcBef>
              <a:spcAft>
                <a:spcPts val="0"/>
              </a:spcAft>
              <a:buClr>
                <a:srgbClr val="7F6000"/>
              </a:buClr>
              <a:buSzPts val="1500"/>
              <a:buChar char="●"/>
              <a:defRPr>
                <a:solidFill>
                  <a:srgbClr val="7F6000"/>
                </a:solidFill>
              </a:defRPr>
            </a:lvl4pPr>
            <a:lvl5pPr marL="2285943" lvl="4" indent="-323842" algn="l">
              <a:lnSpc>
                <a:spcPct val="115000"/>
              </a:lnSpc>
              <a:spcBef>
                <a:spcPts val="0"/>
              </a:spcBef>
              <a:spcAft>
                <a:spcPts val="0"/>
              </a:spcAft>
              <a:buClr>
                <a:srgbClr val="7F6000"/>
              </a:buClr>
              <a:buSzPts val="1500"/>
              <a:buChar char="○"/>
              <a:defRPr>
                <a:solidFill>
                  <a:srgbClr val="7F6000"/>
                </a:solidFill>
              </a:defRPr>
            </a:lvl5pPr>
            <a:lvl6pPr marL="2743132" lvl="5" indent="-323842" algn="l">
              <a:lnSpc>
                <a:spcPct val="115000"/>
              </a:lnSpc>
              <a:spcBef>
                <a:spcPts val="0"/>
              </a:spcBef>
              <a:spcAft>
                <a:spcPts val="0"/>
              </a:spcAft>
              <a:buClr>
                <a:srgbClr val="7F6000"/>
              </a:buClr>
              <a:buSzPts val="1500"/>
              <a:buChar char="■"/>
              <a:defRPr>
                <a:solidFill>
                  <a:srgbClr val="7F6000"/>
                </a:solidFill>
              </a:defRPr>
            </a:lvl6pPr>
            <a:lvl7pPr marL="3200320" lvl="6" indent="-323842" algn="l">
              <a:lnSpc>
                <a:spcPct val="115000"/>
              </a:lnSpc>
              <a:spcBef>
                <a:spcPts val="0"/>
              </a:spcBef>
              <a:spcAft>
                <a:spcPts val="0"/>
              </a:spcAft>
              <a:buClr>
                <a:srgbClr val="7F6000"/>
              </a:buClr>
              <a:buSzPts val="1500"/>
              <a:buChar char="●"/>
              <a:defRPr>
                <a:solidFill>
                  <a:srgbClr val="7F6000"/>
                </a:solidFill>
              </a:defRPr>
            </a:lvl7pPr>
            <a:lvl8pPr marL="3657509" lvl="7" indent="-323842" algn="l">
              <a:lnSpc>
                <a:spcPct val="115000"/>
              </a:lnSpc>
              <a:spcBef>
                <a:spcPts val="0"/>
              </a:spcBef>
              <a:spcAft>
                <a:spcPts val="0"/>
              </a:spcAft>
              <a:buClr>
                <a:srgbClr val="7F6000"/>
              </a:buClr>
              <a:buSzPts val="1500"/>
              <a:buChar char="○"/>
              <a:defRPr>
                <a:solidFill>
                  <a:srgbClr val="7F6000"/>
                </a:solidFill>
              </a:defRPr>
            </a:lvl8pPr>
            <a:lvl9pPr marL="4114697" lvl="8" indent="-323842" algn="l">
              <a:lnSpc>
                <a:spcPct val="115000"/>
              </a:lnSpc>
              <a:spcBef>
                <a:spcPts val="0"/>
              </a:spcBef>
              <a:spcAft>
                <a:spcPts val="0"/>
              </a:spcAft>
              <a:buClr>
                <a:srgbClr val="7F6000"/>
              </a:buClr>
              <a:buSzPts val="1500"/>
              <a:buChar char="■"/>
              <a:defRPr>
                <a:solidFill>
                  <a:srgbClr val="7F6000"/>
                </a:solidFill>
              </a:defRPr>
            </a:lvl9pPr>
          </a:lstStyle>
          <a:p>
            <a:endParaRPr/>
          </a:p>
        </p:txBody>
      </p:sp>
      <p:sp>
        <p:nvSpPr>
          <p:cNvPr id="43" name="Google Shape;4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7F6000"/>
                </a:solidFill>
                <a:latin typeface="Calibri"/>
                <a:ea typeface="Calibri"/>
                <a:cs typeface="Calibri"/>
                <a:sym typeface="Calibri"/>
              </a:defRPr>
            </a:lvl1pPr>
            <a:lvl2pPr lvl="1">
              <a:buNone/>
              <a:defRPr sz="1300">
                <a:solidFill>
                  <a:srgbClr val="7F6000"/>
                </a:solidFill>
                <a:latin typeface="Calibri"/>
                <a:ea typeface="Calibri"/>
                <a:cs typeface="Calibri"/>
                <a:sym typeface="Calibri"/>
              </a:defRPr>
            </a:lvl2pPr>
            <a:lvl3pPr lvl="2">
              <a:buNone/>
              <a:defRPr sz="1300">
                <a:solidFill>
                  <a:srgbClr val="7F6000"/>
                </a:solidFill>
                <a:latin typeface="Calibri"/>
                <a:ea typeface="Calibri"/>
                <a:cs typeface="Calibri"/>
                <a:sym typeface="Calibri"/>
              </a:defRPr>
            </a:lvl3pPr>
            <a:lvl4pPr lvl="3">
              <a:buNone/>
              <a:defRPr sz="1300">
                <a:solidFill>
                  <a:srgbClr val="7F6000"/>
                </a:solidFill>
                <a:latin typeface="Calibri"/>
                <a:ea typeface="Calibri"/>
                <a:cs typeface="Calibri"/>
                <a:sym typeface="Calibri"/>
              </a:defRPr>
            </a:lvl4pPr>
            <a:lvl5pPr lvl="4">
              <a:buNone/>
              <a:defRPr sz="1300">
                <a:solidFill>
                  <a:srgbClr val="7F6000"/>
                </a:solidFill>
                <a:latin typeface="Calibri"/>
                <a:ea typeface="Calibri"/>
                <a:cs typeface="Calibri"/>
                <a:sym typeface="Calibri"/>
              </a:defRPr>
            </a:lvl5pPr>
            <a:lvl6pPr lvl="5">
              <a:buNone/>
              <a:defRPr sz="1300">
                <a:solidFill>
                  <a:srgbClr val="7F6000"/>
                </a:solidFill>
                <a:latin typeface="Calibri"/>
                <a:ea typeface="Calibri"/>
                <a:cs typeface="Calibri"/>
                <a:sym typeface="Calibri"/>
              </a:defRPr>
            </a:lvl6pPr>
            <a:lvl7pPr lvl="6">
              <a:buNone/>
              <a:defRPr sz="1300">
                <a:solidFill>
                  <a:srgbClr val="7F6000"/>
                </a:solidFill>
                <a:latin typeface="Calibri"/>
                <a:ea typeface="Calibri"/>
                <a:cs typeface="Calibri"/>
                <a:sym typeface="Calibri"/>
              </a:defRPr>
            </a:lvl7pPr>
            <a:lvl8pPr lvl="7">
              <a:buNone/>
              <a:defRPr sz="1300">
                <a:solidFill>
                  <a:srgbClr val="7F6000"/>
                </a:solidFill>
                <a:latin typeface="Calibri"/>
                <a:ea typeface="Calibri"/>
                <a:cs typeface="Calibri"/>
                <a:sym typeface="Calibri"/>
              </a:defRPr>
            </a:lvl8pPr>
            <a:lvl9pPr lvl="8">
              <a:buNone/>
              <a:defRPr sz="1300">
                <a:solidFill>
                  <a:srgbClr val="7F6000"/>
                </a:solidFill>
                <a:latin typeface="Calibri"/>
                <a:ea typeface="Calibri"/>
                <a:cs typeface="Calibri"/>
                <a:sym typeface="Calibri"/>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5567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19"/>
          <p:cNvSpPr txBox="1">
            <a:spLocks noGrp="1"/>
          </p:cNvSpPr>
          <p:nvPr>
            <p:ph type="body" idx="1"/>
          </p:nvPr>
        </p:nvSpPr>
        <p:spPr>
          <a:xfrm>
            <a:off x="866215" y="1952625"/>
            <a:ext cx="3618868" cy="2562226"/>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atin typeface="Century Gothic"/>
                <a:ea typeface="Century Gothic"/>
                <a:cs typeface="Century Gothic"/>
                <a:sym typeface="Century Gothic"/>
              </a:defRPr>
            </a:lvl1pPr>
            <a:lvl2pPr marL="914400" lvl="1" indent="-292100" algn="l">
              <a:lnSpc>
                <a:spcPct val="100000"/>
              </a:lnSpc>
              <a:spcBef>
                <a:spcPts val="800"/>
              </a:spcBef>
              <a:spcAft>
                <a:spcPts val="0"/>
              </a:spcAft>
              <a:buSzPts val="1000"/>
              <a:buChar char="►"/>
              <a:defRPr>
                <a:latin typeface="Century Gothic"/>
                <a:ea typeface="Century Gothic"/>
                <a:cs typeface="Century Gothic"/>
                <a:sym typeface="Century Gothic"/>
              </a:defRPr>
            </a:lvl2pPr>
            <a:lvl3pPr marL="1371600" lvl="2" indent="-279400" algn="l">
              <a:lnSpc>
                <a:spcPct val="100000"/>
              </a:lnSpc>
              <a:spcBef>
                <a:spcPts val="800"/>
              </a:spcBef>
              <a:spcAft>
                <a:spcPts val="0"/>
              </a:spcAft>
              <a:buSzPts val="800"/>
              <a:buChar char="►"/>
              <a:defRPr>
                <a:latin typeface="Century Gothic"/>
                <a:ea typeface="Century Gothic"/>
                <a:cs typeface="Century Gothic"/>
                <a:sym typeface="Century Gothic"/>
              </a:defRPr>
            </a:lvl3pPr>
            <a:lvl4pPr marL="1828800" lvl="3" indent="-273050" algn="l">
              <a:lnSpc>
                <a:spcPct val="100000"/>
              </a:lnSpc>
              <a:spcBef>
                <a:spcPts val="800"/>
              </a:spcBef>
              <a:spcAft>
                <a:spcPts val="0"/>
              </a:spcAft>
              <a:buSzPts val="700"/>
              <a:buChar char="►"/>
              <a:defRPr>
                <a:latin typeface="Century Gothic"/>
                <a:ea typeface="Century Gothic"/>
                <a:cs typeface="Century Gothic"/>
                <a:sym typeface="Century Gothic"/>
              </a:defRPr>
            </a:lvl4pPr>
            <a:lvl5pPr marL="2286000" lvl="4" indent="-273050" algn="l">
              <a:lnSpc>
                <a:spcPct val="100000"/>
              </a:lnSpc>
              <a:spcBef>
                <a:spcPts val="800"/>
              </a:spcBef>
              <a:spcAft>
                <a:spcPts val="0"/>
              </a:spcAft>
              <a:buSzPts val="700"/>
              <a:buChar char="►"/>
              <a:defRPr>
                <a:latin typeface="Century Gothic"/>
                <a:ea typeface="Century Gothic"/>
                <a:cs typeface="Century Gothic"/>
                <a:sym typeface="Century Gothic"/>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1" name="Google Shape;131;p19"/>
          <p:cNvSpPr txBox="1">
            <a:spLocks noGrp="1"/>
          </p:cNvSpPr>
          <p:nvPr>
            <p:ph type="body" idx="2"/>
          </p:nvPr>
        </p:nvSpPr>
        <p:spPr>
          <a:xfrm>
            <a:off x="4656534" y="1952625"/>
            <a:ext cx="3618869" cy="2562225"/>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2" name="Google Shape;132;p19"/>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19"/>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19"/>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7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20"/>
          <p:cNvSpPr txBox="1">
            <a:spLocks noGrp="1"/>
          </p:cNvSpPr>
          <p:nvPr>
            <p:ph type="body" idx="1"/>
          </p:nvPr>
        </p:nvSpPr>
        <p:spPr>
          <a:xfrm>
            <a:off x="866216" y="1952625"/>
            <a:ext cx="3618868"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138" name="Google Shape;138;p20"/>
          <p:cNvSpPr txBox="1">
            <a:spLocks noGrp="1"/>
          </p:cNvSpPr>
          <p:nvPr>
            <p:ph type="body" idx="2"/>
          </p:nvPr>
        </p:nvSpPr>
        <p:spPr>
          <a:xfrm>
            <a:off x="866215" y="2384822"/>
            <a:ext cx="3618868" cy="2130029"/>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9" name="Google Shape;139;p20"/>
          <p:cNvSpPr txBox="1">
            <a:spLocks noGrp="1"/>
          </p:cNvSpPr>
          <p:nvPr>
            <p:ph type="body" idx="3"/>
          </p:nvPr>
        </p:nvSpPr>
        <p:spPr>
          <a:xfrm>
            <a:off x="4656534" y="1952625"/>
            <a:ext cx="3618869"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140" name="Google Shape;140;p20"/>
          <p:cNvSpPr txBox="1">
            <a:spLocks noGrp="1"/>
          </p:cNvSpPr>
          <p:nvPr>
            <p:ph type="body" idx="4"/>
          </p:nvPr>
        </p:nvSpPr>
        <p:spPr>
          <a:xfrm>
            <a:off x="4656533" y="2384822"/>
            <a:ext cx="3618869" cy="2130029"/>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41" name="Google Shape;141;p20"/>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0"/>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0"/>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1"/>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1"/>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1"/>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68"/>
        <p:cNvGrpSpPr/>
        <p:nvPr/>
      </p:nvGrpSpPr>
      <p:grpSpPr>
        <a:xfrm>
          <a:off x="0" y="0"/>
          <a:ext cx="0" cy="0"/>
          <a:chOff x="0" y="0"/>
          <a:chExt cx="0" cy="0"/>
        </a:xfrm>
      </p:grpSpPr>
      <p:grpSp>
        <p:nvGrpSpPr>
          <p:cNvPr id="169" name="Google Shape;169;p23"/>
          <p:cNvGrpSpPr/>
          <p:nvPr/>
        </p:nvGrpSpPr>
        <p:grpSpPr>
          <a:xfrm>
            <a:off x="0" y="-1780"/>
            <a:ext cx="9144000" cy="5150270"/>
            <a:chOff x="0" y="-2373"/>
            <a:chExt cx="12192000" cy="6867027"/>
          </a:xfrm>
        </p:grpSpPr>
        <p:sp>
          <p:nvSpPr>
            <p:cNvPr id="170" name="Google Shape;170;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3"/>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3"/>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3"/>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3"/>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3"/>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3"/>
            <p:cNvSpPr/>
            <p:nvPr/>
          </p:nvSpPr>
          <p:spPr>
            <a:xfrm>
              <a:off x="6172200" y="402165"/>
              <a:ext cx="5596465" cy="605367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3"/>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8" name="Google Shape;178;p23"/>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0" name="Google Shape;180;p23"/>
          <p:cNvSpPr txBox="1">
            <a:spLocks noGrp="1"/>
          </p:cNvSpPr>
          <p:nvPr>
            <p:ph type="title"/>
          </p:nvPr>
        </p:nvSpPr>
        <p:spPr>
          <a:xfrm>
            <a:off x="865430" y="1269999"/>
            <a:ext cx="2895195" cy="1301751"/>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2"/>
              </a:buClr>
              <a:buSzPts val="2700"/>
              <a:buFont typeface="Century Gothic"/>
              <a:buNone/>
              <a:defRPr sz="27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1" name="Google Shape;181;p23"/>
          <p:cNvSpPr>
            <a:spLocks noGrp="1"/>
          </p:cNvSpPr>
          <p:nvPr>
            <p:ph type="pic" idx="2"/>
          </p:nvPr>
        </p:nvSpPr>
        <p:spPr>
          <a:xfrm>
            <a:off x="4910902" y="857250"/>
            <a:ext cx="2420395" cy="3429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82" name="Google Shape;182;p23"/>
          <p:cNvSpPr txBox="1">
            <a:spLocks noGrp="1"/>
          </p:cNvSpPr>
          <p:nvPr>
            <p:ph type="body" idx="1"/>
          </p:nvPr>
        </p:nvSpPr>
        <p:spPr>
          <a:xfrm>
            <a:off x="866216" y="2743200"/>
            <a:ext cx="2894409" cy="10287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solidFill>
                  <a:schemeClr val="accent1"/>
                </a:solidFill>
              </a:defRPr>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183" name="Google Shape;183;p23"/>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23"/>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5" name="Google Shape;185;p23"/>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3"/>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87"/>
        <p:cNvGrpSpPr/>
        <p:nvPr/>
      </p:nvGrpSpPr>
      <p:grpSpPr>
        <a:xfrm>
          <a:off x="0" y="0"/>
          <a:ext cx="0" cy="0"/>
          <a:chOff x="0" y="0"/>
          <a:chExt cx="0" cy="0"/>
        </a:xfrm>
      </p:grpSpPr>
      <p:grpSp>
        <p:nvGrpSpPr>
          <p:cNvPr id="188" name="Google Shape;188;p24"/>
          <p:cNvGrpSpPr/>
          <p:nvPr/>
        </p:nvGrpSpPr>
        <p:grpSpPr>
          <a:xfrm>
            <a:off x="0" y="-1780"/>
            <a:ext cx="9144000" cy="5150270"/>
            <a:chOff x="0" y="-2373"/>
            <a:chExt cx="12192000" cy="6867027"/>
          </a:xfrm>
        </p:grpSpPr>
        <p:sp>
          <p:nvSpPr>
            <p:cNvPr id="189" name="Google Shape;189;p2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4"/>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4"/>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4"/>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4"/>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4"/>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4"/>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4"/>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7" name="Google Shape;197;p2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8" name="Google Shape;198;p24"/>
          <p:cNvSpPr txBox="1">
            <a:spLocks noGrp="1"/>
          </p:cNvSpPr>
          <p:nvPr>
            <p:ph type="title"/>
          </p:nvPr>
        </p:nvSpPr>
        <p:spPr>
          <a:xfrm>
            <a:off x="866217" y="3725006"/>
            <a:ext cx="6619243" cy="425053"/>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2"/>
              </a:buClr>
              <a:buSzPts val="1800"/>
              <a:buFont typeface="Century Gothic"/>
              <a:buNone/>
              <a:defRPr sz="18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9" name="Google Shape;199;p24"/>
          <p:cNvSpPr>
            <a:spLocks noGrp="1"/>
          </p:cNvSpPr>
          <p:nvPr>
            <p:ph type="pic" idx="2"/>
          </p:nvPr>
        </p:nvSpPr>
        <p:spPr>
          <a:xfrm>
            <a:off x="866216" y="514350"/>
            <a:ext cx="6619244" cy="257175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00" name="Google Shape;200;p24"/>
          <p:cNvSpPr txBox="1">
            <a:spLocks noGrp="1"/>
          </p:cNvSpPr>
          <p:nvPr>
            <p:ph type="body" idx="1"/>
          </p:nvPr>
        </p:nvSpPr>
        <p:spPr>
          <a:xfrm>
            <a:off x="866217" y="4152499"/>
            <a:ext cx="6619242" cy="370284"/>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700"/>
              <a:buNone/>
              <a:defRPr sz="900">
                <a:solidFill>
                  <a:schemeClr val="accent1"/>
                </a:solidFill>
              </a:defRPr>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01" name="Google Shape;201;p24"/>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24"/>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3" name="Google Shape;203;p24"/>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4"/>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205"/>
        <p:cNvGrpSpPr/>
        <p:nvPr/>
      </p:nvGrpSpPr>
      <p:grpSpPr>
        <a:xfrm>
          <a:off x="0" y="0"/>
          <a:ext cx="0" cy="0"/>
          <a:chOff x="0" y="0"/>
          <a:chExt cx="0" cy="0"/>
        </a:xfrm>
      </p:grpSpPr>
      <p:grpSp>
        <p:nvGrpSpPr>
          <p:cNvPr id="206" name="Google Shape;206;p25"/>
          <p:cNvGrpSpPr/>
          <p:nvPr/>
        </p:nvGrpSpPr>
        <p:grpSpPr>
          <a:xfrm>
            <a:off x="0" y="-1780"/>
            <a:ext cx="9144000" cy="5150270"/>
            <a:chOff x="0" y="-2373"/>
            <a:chExt cx="12192000" cy="6867027"/>
          </a:xfrm>
        </p:grpSpPr>
        <p:sp>
          <p:nvSpPr>
            <p:cNvPr id="207" name="Google Shape;207;p2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5"/>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5"/>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5"/>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5"/>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5"/>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5"/>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5"/>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215" name="Google Shape;215;p2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16" name="Google Shape;216;p25"/>
          <p:cNvSpPr txBox="1">
            <a:spLocks noGrp="1"/>
          </p:cNvSpPr>
          <p:nvPr>
            <p:ph type="title"/>
          </p:nvPr>
        </p:nvSpPr>
        <p:spPr>
          <a:xfrm>
            <a:off x="866215" y="797562"/>
            <a:ext cx="6619244" cy="1034816"/>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3000"/>
              <a:buFont typeface="Century Gothic"/>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25"/>
          <p:cNvSpPr txBox="1">
            <a:spLocks noGrp="1"/>
          </p:cNvSpPr>
          <p:nvPr>
            <p:ph type="body" idx="1"/>
          </p:nvPr>
        </p:nvSpPr>
        <p:spPr>
          <a:xfrm>
            <a:off x="866215" y="2657475"/>
            <a:ext cx="6619244" cy="1857375"/>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100"/>
              <a:buNone/>
              <a:defRPr sz="14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18" name="Google Shape;218;p25"/>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9" name="Google Shape;219;p25"/>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 name="Google Shape;220;p25"/>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5"/>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0" y="-1780"/>
            <a:ext cx="9144000" cy="5150270"/>
            <a:chOff x="0" y="-2373"/>
            <a:chExt cx="12192000" cy="6867027"/>
          </a:xfrm>
        </p:grpSpPr>
        <p:sp>
          <p:nvSpPr>
            <p:cNvPr id="52" name="Google Shape;52;p13"/>
            <p:cNvSpPr/>
            <p:nvPr/>
          </p:nvSpPr>
          <p:spPr>
            <a:xfrm>
              <a:off x="0" y="0"/>
              <a:ext cx="12192000" cy="6858000"/>
            </a:xfrm>
            <a:prstGeom prst="rect">
              <a:avLst/>
            </a:prstGeom>
            <a:blipFill rotWithShape="1">
              <a:blip r:embed="rId18">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3"/>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3"/>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3"/>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3"/>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3"/>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3"/>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3"/>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60" name="Google Shape;60;p1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1" name="Google Shape;61;p13"/>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2"/>
              </a:buClr>
              <a:buSzPts val="2700"/>
              <a:buFont typeface="Century Gothic"/>
              <a:buNone/>
              <a:defRPr sz="27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62" name="Google Shape;62;p13"/>
          <p:cNvSpPr txBox="1">
            <a:spLocks noGrp="1"/>
          </p:cNvSpPr>
          <p:nvPr>
            <p:ph type="body" idx="1"/>
          </p:nvPr>
        </p:nvSpPr>
        <p:spPr>
          <a:xfrm>
            <a:off x="866216" y="1952625"/>
            <a:ext cx="6571059" cy="2562225"/>
          </a:xfrm>
          <a:prstGeom prst="rect">
            <a:avLst/>
          </a:prstGeom>
          <a:noFill/>
          <a:ln>
            <a:noFill/>
          </a:ln>
        </p:spPr>
        <p:txBody>
          <a:bodyPr spcFirstLastPara="1" wrap="square" lIns="68575" tIns="34275" rIns="68575" bIns="34275" anchor="t" anchorCtr="0">
            <a:normAutofit/>
          </a:bodyPr>
          <a:lstStyle>
            <a:lvl1pPr marL="457200" marR="0" lvl="0" indent="-298450" algn="l" rtl="0">
              <a:lnSpc>
                <a:spcPct val="100000"/>
              </a:lnSpc>
              <a:spcBef>
                <a:spcPts val="800"/>
              </a:spcBef>
              <a:spcAft>
                <a:spcPts val="0"/>
              </a:spcAft>
              <a:buClr>
                <a:schemeClr val="accent1"/>
              </a:buClr>
              <a:buSzPts val="1100"/>
              <a:buFont typeface="Noto Sans Symbols"/>
              <a:buChar char="►"/>
              <a:defRPr sz="1400" b="0" i="0" u="none" strike="noStrike" cap="none">
                <a:solidFill>
                  <a:srgbClr val="3F3F3F"/>
                </a:solidFill>
                <a:latin typeface="Century Gothic"/>
                <a:ea typeface="Century Gothic"/>
                <a:cs typeface="Century Gothic"/>
                <a:sym typeface="Century Gothic"/>
              </a:defRPr>
            </a:lvl1pPr>
            <a:lvl2pPr marL="914400" marR="0" lvl="1" indent="-292100" algn="l" rtl="0">
              <a:lnSpc>
                <a:spcPct val="100000"/>
              </a:lnSpc>
              <a:spcBef>
                <a:spcPts val="800"/>
              </a:spcBef>
              <a:spcAft>
                <a:spcPts val="0"/>
              </a:spcAft>
              <a:buClr>
                <a:schemeClr val="accent1"/>
              </a:buClr>
              <a:buSzPts val="1000"/>
              <a:buFont typeface="Noto Sans Symbols"/>
              <a:buChar char="►"/>
              <a:defRPr sz="1200" b="0" i="0" u="none" strike="noStrike" cap="none">
                <a:solidFill>
                  <a:srgbClr val="3F3F3F"/>
                </a:solidFill>
                <a:latin typeface="Century Gothic"/>
                <a:ea typeface="Century Gothic"/>
                <a:cs typeface="Century Gothic"/>
                <a:sym typeface="Century Gothic"/>
              </a:defRPr>
            </a:lvl2pPr>
            <a:lvl3pPr marL="1371600" marR="0" lvl="2" indent="-279400" algn="l" rtl="0">
              <a:lnSpc>
                <a:spcPct val="100000"/>
              </a:lnSpc>
              <a:spcBef>
                <a:spcPts val="800"/>
              </a:spcBef>
              <a:spcAft>
                <a:spcPts val="0"/>
              </a:spcAft>
              <a:buClr>
                <a:schemeClr val="accent1"/>
              </a:buClr>
              <a:buSzPts val="800"/>
              <a:buFont typeface="Noto Sans Symbols"/>
              <a:buChar char="►"/>
              <a:defRPr sz="1100" b="0" i="0" u="none" strike="noStrike" cap="none">
                <a:solidFill>
                  <a:srgbClr val="3F3F3F"/>
                </a:solidFill>
                <a:latin typeface="Century Gothic"/>
                <a:ea typeface="Century Gothic"/>
                <a:cs typeface="Century Gothic"/>
                <a:sym typeface="Century Gothic"/>
              </a:defRPr>
            </a:lvl3pPr>
            <a:lvl4pPr marL="1828800" marR="0" lvl="3"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4pPr>
            <a:lvl5pPr marL="2286000" marR="0" lvl="4"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63" name="Google Shape;63;p13"/>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8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3"/>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8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13"/>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3"/>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9" r:id="rId15"/>
    <p:sldLayoutId id="214748368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5" name="Rectangle 14"/>
            <p:cNvSpPr/>
            <p:nvPr/>
          </p:nvSpPr>
          <p:spPr>
            <a:xfrm>
              <a:off x="0" y="0"/>
              <a:ext cx="12192000" cy="6858000"/>
            </a:xfrm>
            <a:prstGeom prst="rect">
              <a:avLst/>
            </a:prstGeom>
            <a:blipFill>
              <a:blip r:embed="rId20">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10940"/>
            <a:ext cx="6571060" cy="54636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20833" y="4793880"/>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en-US"/>
          </a:p>
        </p:txBody>
      </p:sp>
      <p:sp>
        <p:nvSpPr>
          <p:cNvPr id="4" name="Date Placeholder 3"/>
          <p:cNvSpPr>
            <a:spLocks noGrp="1"/>
          </p:cNvSpPr>
          <p:nvPr>
            <p:ph type="dt" sz="half" idx="2"/>
          </p:nvPr>
        </p:nvSpPr>
        <p:spPr>
          <a:xfrm>
            <a:off x="7988204" y="4795806"/>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1AB65DD-4DD3-420B-A5BE-9D490C0B96EF}" type="datetimeFigureOut">
              <a:rPr lang="en-US" smtClean="0"/>
              <a:t>7/1/2024</a:t>
            </a:fld>
            <a:endParaRPr lang="en-US"/>
          </a:p>
        </p:txBody>
      </p:sp>
      <p:sp>
        <p:nvSpPr>
          <p:cNvPr id="20" name="Rectangle 19"/>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FEA03840-B047-40F7-B044-8C9181D1A293}" type="slidenum">
              <a:rPr lang="en-US" smtClean="0"/>
              <a:t>‹#›</a:t>
            </a:fld>
            <a:endParaRPr lang="en-US"/>
          </a:p>
        </p:txBody>
      </p:sp>
    </p:spTree>
    <p:extLst>
      <p:ext uri="{BB962C8B-B14F-4D97-AF65-F5344CB8AC3E}">
        <p14:creationId xmlns:p14="http://schemas.microsoft.com/office/powerpoint/2010/main" val="25186213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ctrTitle"/>
          </p:nvPr>
        </p:nvSpPr>
        <p:spPr>
          <a:xfrm>
            <a:off x="1262378" y="857250"/>
            <a:ext cx="6619244" cy="2541913"/>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FFFFFF"/>
              </a:buClr>
              <a:buSzPts val="4200"/>
              <a:buFont typeface="Century Gothic"/>
              <a:buNone/>
            </a:pPr>
            <a:r>
              <a:rPr lang="en" sz="3600" dirty="0">
                <a:solidFill>
                  <a:srgbClr val="FFFFFF"/>
                </a:solidFill>
              </a:rPr>
              <a:t>Weight-Neutral Patient Advocate Program</a:t>
            </a:r>
            <a:br>
              <a:rPr lang="en" sz="3200" dirty="0">
                <a:solidFill>
                  <a:srgbClr val="FFFFFF"/>
                </a:solidFill>
              </a:rPr>
            </a:br>
            <a:br>
              <a:rPr lang="en" sz="3200" dirty="0">
                <a:solidFill>
                  <a:srgbClr val="FFFFFF"/>
                </a:solidFill>
              </a:rPr>
            </a:br>
            <a:r>
              <a:rPr lang="en" sz="3200" dirty="0">
                <a:solidFill>
                  <a:srgbClr val="FFFFFF"/>
                </a:solidFill>
              </a:rPr>
              <a:t>Module 3</a:t>
            </a:r>
            <a:br>
              <a:rPr lang="en" sz="3200" dirty="0">
                <a:solidFill>
                  <a:srgbClr val="FFFFFF"/>
                </a:solidFill>
              </a:rPr>
            </a:br>
            <a:r>
              <a:rPr lang="en-US" sz="3200" dirty="0">
                <a:solidFill>
                  <a:srgbClr val="FFFFFF"/>
                </a:solidFill>
              </a:rPr>
              <a:t>Special Circumstances: GLP-1s and BMI-Based Procedure Denials</a:t>
            </a:r>
            <a:endParaRPr sz="3200" dirty="0"/>
          </a:p>
        </p:txBody>
      </p:sp>
      <p:sp>
        <p:nvSpPr>
          <p:cNvPr id="300" name="Google Shape;300;p31"/>
          <p:cNvSpPr txBox="1">
            <a:spLocks noGrp="1"/>
          </p:cNvSpPr>
          <p:nvPr>
            <p:ph type="subTitle" idx="1"/>
          </p:nvPr>
        </p:nvSpPr>
        <p:spPr>
          <a:xfrm>
            <a:off x="1262378" y="3930638"/>
            <a:ext cx="6619244" cy="621699"/>
          </a:xfrm>
          <a:prstGeom prst="rect">
            <a:avLst/>
          </a:prstGeom>
          <a:noFill/>
          <a:ln w="9525" cap="flat" cmpd="sng">
            <a:solidFill>
              <a:schemeClr val="accent1"/>
            </a:solidFill>
            <a:prstDash val="solid"/>
            <a:round/>
            <a:headEnd type="none" w="sm" len="sm"/>
            <a:tailEnd type="none" w="sm" len="sm"/>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1300"/>
              <a:buNone/>
            </a:pPr>
            <a:r>
              <a:rPr lang="en" sz="1700" dirty="0"/>
              <a:t>Ragen Chastain</a:t>
            </a:r>
            <a:br>
              <a:rPr lang="en" sz="1700" dirty="0"/>
            </a:br>
            <a:r>
              <a:rPr lang="en" sz="1700" dirty="0"/>
              <a:t>Ragen@WeightAndHealthcare.com</a:t>
            </a:r>
            <a:endParaRPr dirty="0"/>
          </a:p>
        </p:txBody>
      </p:sp>
      <p:sp>
        <p:nvSpPr>
          <p:cNvPr id="301" name="Google Shape;301;p31"/>
          <p:cNvSpPr txBox="1">
            <a:spLocks noGrp="1"/>
          </p:cNvSpPr>
          <p:nvPr>
            <p:ph type="sldNum" idx="12"/>
          </p:nvPr>
        </p:nvSpPr>
        <p:spPr>
          <a:xfrm>
            <a:off x="7763256" y="219456"/>
            <a:ext cx="628649" cy="575765"/>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SzPts val="21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CA1B-C1C5-BEF2-66EC-E576EC57E4CA}"/>
              </a:ext>
            </a:extLst>
          </p:cNvPr>
          <p:cNvSpPr>
            <a:spLocks noGrp="1"/>
          </p:cNvSpPr>
          <p:nvPr>
            <p:ph type="title"/>
          </p:nvPr>
        </p:nvSpPr>
        <p:spPr>
          <a:xfrm>
            <a:off x="542365" y="628650"/>
            <a:ext cx="6571060" cy="530223"/>
          </a:xfrm>
        </p:spPr>
        <p:txBody>
          <a:bodyPr/>
          <a:lstStyle/>
          <a:p>
            <a:r>
              <a:rPr lang="en-US" dirty="0"/>
              <a:t>What is a GIP Receptor Agonist</a:t>
            </a:r>
          </a:p>
        </p:txBody>
      </p:sp>
      <p:sp>
        <p:nvSpPr>
          <p:cNvPr id="3" name="Content Placeholder 2">
            <a:extLst>
              <a:ext uri="{FF2B5EF4-FFF2-40B4-BE49-F238E27FC236}">
                <a16:creationId xmlns:a16="http://schemas.microsoft.com/office/drawing/2014/main" id="{5001EA04-4B66-FDA5-881C-47F052FCAF4A}"/>
              </a:ext>
            </a:extLst>
          </p:cNvPr>
          <p:cNvSpPr>
            <a:spLocks noGrp="1"/>
          </p:cNvSpPr>
          <p:nvPr>
            <p:ph idx="1"/>
          </p:nvPr>
        </p:nvSpPr>
        <p:spPr/>
        <p:txBody>
          <a:bodyPr/>
          <a:lstStyle/>
          <a:p>
            <a:r>
              <a:rPr lang="en-US" sz="2100" dirty="0"/>
              <a:t>Type 2 Diabetes Medication</a:t>
            </a:r>
          </a:p>
          <a:p>
            <a:pPr lvl="1"/>
            <a:r>
              <a:rPr lang="en-US" sz="1800" dirty="0"/>
              <a:t>Mimics Gastric Inhibitory Polypeptide (GIP) hormone</a:t>
            </a:r>
          </a:p>
          <a:p>
            <a:pPr lvl="2"/>
            <a:r>
              <a:rPr lang="en-US" sz="1500" dirty="0"/>
              <a:t>Encourages the production of insulin </a:t>
            </a:r>
          </a:p>
          <a:p>
            <a:pPr lvl="2"/>
            <a:r>
              <a:rPr lang="en-US" sz="1500" dirty="0"/>
              <a:t>Increases sensitivity to insulin itself</a:t>
            </a:r>
          </a:p>
          <a:p>
            <a:pPr lvl="2"/>
            <a:r>
              <a:rPr lang="en-US" sz="1500" dirty="0"/>
              <a:t>Reduces the production of stomach acid</a:t>
            </a:r>
          </a:p>
        </p:txBody>
      </p:sp>
    </p:spTree>
    <p:extLst>
      <p:ext uri="{BB962C8B-B14F-4D97-AF65-F5344CB8AC3E}">
        <p14:creationId xmlns:p14="http://schemas.microsoft.com/office/powerpoint/2010/main" val="230585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C90A-16AD-CCEF-13AC-96DE4E0D2906}"/>
              </a:ext>
            </a:extLst>
          </p:cNvPr>
          <p:cNvSpPr>
            <a:spLocks noGrp="1"/>
          </p:cNvSpPr>
          <p:nvPr>
            <p:ph type="title"/>
          </p:nvPr>
        </p:nvSpPr>
        <p:spPr>
          <a:xfrm>
            <a:off x="529665" y="698501"/>
            <a:ext cx="6571060" cy="530223"/>
          </a:xfrm>
        </p:spPr>
        <p:txBody>
          <a:bodyPr/>
          <a:lstStyle/>
          <a:p>
            <a:r>
              <a:rPr lang="en-US" dirty="0"/>
              <a:t>Successful Type 2 Diabetes Drugs</a:t>
            </a:r>
          </a:p>
        </p:txBody>
      </p:sp>
      <p:sp>
        <p:nvSpPr>
          <p:cNvPr id="3" name="Content Placeholder 2">
            <a:extLst>
              <a:ext uri="{FF2B5EF4-FFF2-40B4-BE49-F238E27FC236}">
                <a16:creationId xmlns:a16="http://schemas.microsoft.com/office/drawing/2014/main" id="{5B61EEA9-C653-F881-95F9-802126A82586}"/>
              </a:ext>
            </a:extLst>
          </p:cNvPr>
          <p:cNvSpPr>
            <a:spLocks noGrp="1"/>
          </p:cNvSpPr>
          <p:nvPr>
            <p:ph idx="1"/>
          </p:nvPr>
        </p:nvSpPr>
        <p:spPr>
          <a:xfrm>
            <a:off x="419100" y="1767979"/>
            <a:ext cx="8166100" cy="3177331"/>
          </a:xfrm>
        </p:spPr>
        <p:txBody>
          <a:bodyPr>
            <a:normAutofit lnSpcReduction="10000"/>
          </a:bodyPr>
          <a:lstStyle/>
          <a:p>
            <a:r>
              <a:rPr lang="en-US" dirty="0"/>
              <a:t>Act only when blood sugar is high</a:t>
            </a:r>
          </a:p>
          <a:p>
            <a:pPr lvl="1"/>
            <a:r>
              <a:rPr lang="en-US" dirty="0"/>
              <a:t>Reduces hypoglycemic episodes</a:t>
            </a:r>
          </a:p>
          <a:p>
            <a:endParaRPr lang="en-US" dirty="0"/>
          </a:p>
          <a:p>
            <a:r>
              <a:rPr lang="en-US" dirty="0"/>
              <a:t>Work well for some people who are contraindicated for other drugs</a:t>
            </a:r>
          </a:p>
          <a:p>
            <a:endParaRPr lang="en-US" dirty="0"/>
          </a:p>
          <a:p>
            <a:r>
              <a:rPr lang="en-US" dirty="0"/>
              <a:t>Work well for some people who have not achieved glycemic management on other drugs</a:t>
            </a:r>
          </a:p>
          <a:p>
            <a:endParaRPr lang="en-US" dirty="0"/>
          </a:p>
          <a:p>
            <a:r>
              <a:rPr lang="en-US" dirty="0"/>
              <a:t>Not typically a front-line med</a:t>
            </a:r>
          </a:p>
          <a:p>
            <a:endParaRPr lang="en-US" dirty="0"/>
          </a:p>
          <a:p>
            <a:r>
              <a:rPr lang="en-US" dirty="0"/>
              <a:t>Were found to have a side effect of weight loss</a:t>
            </a:r>
          </a:p>
        </p:txBody>
      </p:sp>
    </p:spTree>
    <p:extLst>
      <p:ext uri="{BB962C8B-B14F-4D97-AF65-F5344CB8AC3E}">
        <p14:creationId xmlns:p14="http://schemas.microsoft.com/office/powerpoint/2010/main" val="40545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0A46-828C-B6CF-9C57-0ADF248B87D1}"/>
              </a:ext>
            </a:extLst>
          </p:cNvPr>
          <p:cNvSpPr>
            <a:spLocks noGrp="1"/>
          </p:cNvSpPr>
          <p:nvPr>
            <p:ph type="title"/>
          </p:nvPr>
        </p:nvSpPr>
        <p:spPr>
          <a:xfrm>
            <a:off x="516965" y="635001"/>
            <a:ext cx="6571060" cy="530223"/>
          </a:xfrm>
        </p:spPr>
        <p:txBody>
          <a:bodyPr/>
          <a:lstStyle/>
          <a:p>
            <a:r>
              <a:rPr lang="en-US" dirty="0"/>
              <a:t>Difference between T2D and </a:t>
            </a:r>
            <a:br>
              <a:rPr lang="en-US" dirty="0"/>
            </a:br>
            <a:r>
              <a:rPr lang="en-US" dirty="0"/>
              <a:t>Weight Loss Applications</a:t>
            </a:r>
          </a:p>
        </p:txBody>
      </p:sp>
      <p:sp>
        <p:nvSpPr>
          <p:cNvPr id="3" name="Content Placeholder 2">
            <a:extLst>
              <a:ext uri="{FF2B5EF4-FFF2-40B4-BE49-F238E27FC236}">
                <a16:creationId xmlns:a16="http://schemas.microsoft.com/office/drawing/2014/main" id="{1672BF7D-3DE8-BF64-9E07-7B3BEBF89B27}"/>
              </a:ext>
            </a:extLst>
          </p:cNvPr>
          <p:cNvSpPr>
            <a:spLocks noGrp="1"/>
          </p:cNvSpPr>
          <p:nvPr>
            <p:ph idx="1"/>
          </p:nvPr>
        </p:nvSpPr>
        <p:spPr>
          <a:xfrm>
            <a:off x="866216" y="1952625"/>
            <a:ext cx="6571060" cy="3143687"/>
          </a:xfrm>
        </p:spPr>
        <p:txBody>
          <a:bodyPr>
            <a:normAutofit/>
          </a:bodyPr>
          <a:lstStyle/>
          <a:p>
            <a:r>
              <a:rPr lang="en-US" sz="2100" dirty="0"/>
              <a:t>Dosing and titration</a:t>
            </a:r>
          </a:p>
          <a:p>
            <a:pPr lvl="1"/>
            <a:r>
              <a:rPr lang="en-US" sz="1800" dirty="0"/>
              <a:t>T2D – dosed for lowest amount necessary to get desired glycemic management and MINIMIZE side effect</a:t>
            </a:r>
          </a:p>
          <a:p>
            <a:pPr lvl="1"/>
            <a:endParaRPr lang="en-US" sz="1800" dirty="0"/>
          </a:p>
          <a:p>
            <a:pPr lvl="1"/>
            <a:r>
              <a:rPr lang="en-US" sz="1800" dirty="0"/>
              <a:t>Weight loss application</a:t>
            </a:r>
          </a:p>
          <a:p>
            <a:pPr lvl="2"/>
            <a:r>
              <a:rPr lang="en-US" sz="1500" dirty="0"/>
              <a:t>Dosed and titrated only to MAXIMIZE side effects</a:t>
            </a:r>
          </a:p>
          <a:p>
            <a:pPr lvl="2"/>
            <a:r>
              <a:rPr lang="en-US" sz="1500" dirty="0"/>
              <a:t>Maximizes all dose dependent side effects</a:t>
            </a:r>
          </a:p>
        </p:txBody>
      </p:sp>
    </p:spTree>
    <p:extLst>
      <p:ext uri="{BB962C8B-B14F-4D97-AF65-F5344CB8AC3E}">
        <p14:creationId xmlns:p14="http://schemas.microsoft.com/office/powerpoint/2010/main" val="341491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0A46-828C-B6CF-9C57-0ADF248B87D1}"/>
              </a:ext>
            </a:extLst>
          </p:cNvPr>
          <p:cNvSpPr>
            <a:spLocks noGrp="1"/>
          </p:cNvSpPr>
          <p:nvPr>
            <p:ph type="title"/>
          </p:nvPr>
        </p:nvSpPr>
        <p:spPr>
          <a:xfrm>
            <a:off x="466165" y="609601"/>
            <a:ext cx="6571060" cy="530223"/>
          </a:xfrm>
        </p:spPr>
        <p:txBody>
          <a:bodyPr/>
          <a:lstStyle/>
          <a:p>
            <a:r>
              <a:rPr lang="en-US" dirty="0"/>
              <a:t>Dosing Differences</a:t>
            </a:r>
          </a:p>
        </p:txBody>
      </p:sp>
      <p:sp>
        <p:nvSpPr>
          <p:cNvPr id="3" name="Content Placeholder 2">
            <a:extLst>
              <a:ext uri="{FF2B5EF4-FFF2-40B4-BE49-F238E27FC236}">
                <a16:creationId xmlns:a16="http://schemas.microsoft.com/office/drawing/2014/main" id="{1672BF7D-3DE8-BF64-9E07-7B3BEBF89B27}"/>
              </a:ext>
            </a:extLst>
          </p:cNvPr>
          <p:cNvSpPr>
            <a:spLocks noGrp="1"/>
          </p:cNvSpPr>
          <p:nvPr>
            <p:ph idx="1"/>
          </p:nvPr>
        </p:nvSpPr>
        <p:spPr>
          <a:xfrm>
            <a:off x="402672" y="1755397"/>
            <a:ext cx="8279933" cy="3340916"/>
          </a:xfrm>
        </p:spPr>
        <p:txBody>
          <a:bodyPr>
            <a:normAutofit/>
          </a:bodyPr>
          <a:lstStyle/>
          <a:p>
            <a:r>
              <a:rPr lang="en-US" sz="1500" dirty="0" err="1"/>
              <a:t>Semaglutide</a:t>
            </a:r>
            <a:r>
              <a:rPr lang="en-US" sz="1500" dirty="0"/>
              <a:t> </a:t>
            </a:r>
          </a:p>
          <a:p>
            <a:pPr lvl="1"/>
            <a:r>
              <a:rPr lang="en-US" sz="1350" dirty="0"/>
              <a:t>Ozempic maximum dose = 2mg (up from 1mg 2 years ago)</a:t>
            </a:r>
          </a:p>
          <a:p>
            <a:pPr lvl="1"/>
            <a:r>
              <a:rPr lang="en-US" sz="1350" dirty="0" err="1"/>
              <a:t>Wegovy</a:t>
            </a:r>
            <a:r>
              <a:rPr lang="en-US" sz="1350" dirty="0"/>
              <a:t> recommended dose - 2.4mg, allowed to reduce only to 1.7mg</a:t>
            </a:r>
          </a:p>
          <a:p>
            <a:pPr lvl="1"/>
            <a:endParaRPr lang="en-US" sz="1800" dirty="0">
              <a:latin typeface="Times New Roman" panose="02020603050405020304" pitchFamily="18" charset="0"/>
            </a:endParaRPr>
          </a:p>
          <a:p>
            <a:r>
              <a:rPr lang="en-US" sz="1500" dirty="0" err="1"/>
              <a:t>Tirzepatide</a:t>
            </a:r>
            <a:endParaRPr lang="en-US" sz="1500" dirty="0"/>
          </a:p>
          <a:p>
            <a:pPr lvl="1"/>
            <a:r>
              <a:rPr lang="en-US" sz="1350" dirty="0"/>
              <a:t>Same dose options as </a:t>
            </a:r>
            <a:r>
              <a:rPr lang="en-US" sz="1350" dirty="0" err="1"/>
              <a:t>Mounjaro</a:t>
            </a:r>
            <a:r>
              <a:rPr lang="en-US" sz="1350" dirty="0"/>
              <a:t> (2.5mg, 5mg, 7.5mg, 10mg, 12.5mg, 15mg)</a:t>
            </a:r>
          </a:p>
          <a:p>
            <a:pPr lvl="2"/>
            <a:r>
              <a:rPr lang="en-US" sz="1200" dirty="0"/>
              <a:t>Early weight loss studies looked at 5mg, 10mg, and 15mg</a:t>
            </a:r>
          </a:p>
          <a:p>
            <a:pPr lvl="2"/>
            <a:r>
              <a:rPr lang="en-US" sz="1200" dirty="0"/>
              <a:t>Later studies dropped 5mg and those would couldn’t tolerate at least 10mg were dropped from the study</a:t>
            </a:r>
          </a:p>
          <a:p>
            <a:pPr lvl="1"/>
            <a:endParaRPr lang="en-US" dirty="0"/>
          </a:p>
        </p:txBody>
      </p:sp>
    </p:spTree>
    <p:extLst>
      <p:ext uri="{BB962C8B-B14F-4D97-AF65-F5344CB8AC3E}">
        <p14:creationId xmlns:p14="http://schemas.microsoft.com/office/powerpoint/2010/main" val="277422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6D5C-D31B-7943-2A8C-8969A9F95C49}"/>
              </a:ext>
            </a:extLst>
          </p:cNvPr>
          <p:cNvSpPr>
            <a:spLocks noGrp="1"/>
          </p:cNvSpPr>
          <p:nvPr>
            <p:ph type="title"/>
          </p:nvPr>
        </p:nvSpPr>
        <p:spPr>
          <a:xfrm>
            <a:off x="465589" y="628651"/>
            <a:ext cx="6571060" cy="530223"/>
          </a:xfrm>
        </p:spPr>
        <p:txBody>
          <a:bodyPr/>
          <a:lstStyle/>
          <a:p>
            <a:r>
              <a:rPr lang="en-US" dirty="0"/>
              <a:t>How they (may) create weight loss</a:t>
            </a:r>
          </a:p>
        </p:txBody>
      </p:sp>
      <p:sp>
        <p:nvSpPr>
          <p:cNvPr id="3" name="Content Placeholder 2">
            <a:extLst>
              <a:ext uri="{FF2B5EF4-FFF2-40B4-BE49-F238E27FC236}">
                <a16:creationId xmlns:a16="http://schemas.microsoft.com/office/drawing/2014/main" id="{B8CEDAFB-EBF1-7604-DA59-99B8AE92E6D4}"/>
              </a:ext>
            </a:extLst>
          </p:cNvPr>
          <p:cNvSpPr>
            <a:spLocks noGrp="1"/>
          </p:cNvSpPr>
          <p:nvPr>
            <p:ph idx="1"/>
          </p:nvPr>
        </p:nvSpPr>
        <p:spPr>
          <a:xfrm>
            <a:off x="465589" y="1767979"/>
            <a:ext cx="8116349" cy="3309458"/>
          </a:xfrm>
        </p:spPr>
        <p:txBody>
          <a:bodyPr/>
          <a:lstStyle/>
          <a:p>
            <a:pPr marL="0" indent="0">
              <a:buNone/>
            </a:pPr>
            <a:r>
              <a:rPr lang="en-US" dirty="0"/>
              <a:t>Two primary mechanisms:</a:t>
            </a:r>
          </a:p>
          <a:p>
            <a:r>
              <a:rPr lang="en-US" dirty="0"/>
              <a:t>Slow gut motility/food digestion</a:t>
            </a:r>
          </a:p>
          <a:p>
            <a:pPr lvl="1"/>
            <a:r>
              <a:rPr lang="en-US" dirty="0"/>
              <a:t>Create a sense of fullness</a:t>
            </a:r>
          </a:p>
          <a:p>
            <a:r>
              <a:rPr lang="en-US" dirty="0"/>
              <a:t>Disrupt hunger signals from the brain </a:t>
            </a:r>
          </a:p>
          <a:p>
            <a:endParaRPr lang="en-US" dirty="0"/>
          </a:p>
          <a:p>
            <a:pPr marL="0" indent="0">
              <a:buNone/>
            </a:pPr>
            <a:r>
              <a:rPr lang="en-US" dirty="0"/>
              <a:t>Where do they work?</a:t>
            </a:r>
          </a:p>
          <a:p>
            <a:r>
              <a:rPr lang="en-US" dirty="0"/>
              <a:t>Original assumption – in the gut (short duration)</a:t>
            </a:r>
          </a:p>
          <a:p>
            <a:r>
              <a:rPr lang="en-US" dirty="0"/>
              <a:t>Current belief – in the brain (how and duration unknown)</a:t>
            </a:r>
          </a:p>
        </p:txBody>
      </p:sp>
    </p:spTree>
    <p:extLst>
      <p:ext uri="{BB962C8B-B14F-4D97-AF65-F5344CB8AC3E}">
        <p14:creationId xmlns:p14="http://schemas.microsoft.com/office/powerpoint/2010/main" val="419696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942F-09B0-6D6B-5571-C63B24C5217F}"/>
              </a:ext>
            </a:extLst>
          </p:cNvPr>
          <p:cNvSpPr>
            <a:spLocks noGrp="1"/>
          </p:cNvSpPr>
          <p:nvPr>
            <p:ph type="title"/>
          </p:nvPr>
        </p:nvSpPr>
        <p:spPr>
          <a:xfrm>
            <a:off x="537763" y="648606"/>
            <a:ext cx="6571060" cy="546360"/>
          </a:xfrm>
        </p:spPr>
        <p:txBody>
          <a:bodyPr/>
          <a:lstStyle/>
          <a:p>
            <a:br>
              <a:rPr lang="en-US" sz="2400" dirty="0"/>
            </a:br>
            <a:r>
              <a:rPr lang="en-US" sz="2400" dirty="0"/>
              <a:t>Side effects</a:t>
            </a:r>
            <a:br>
              <a:rPr lang="en-US" sz="2400" dirty="0"/>
            </a:br>
            <a:endParaRPr lang="en-US" sz="2400" dirty="0"/>
          </a:p>
        </p:txBody>
      </p:sp>
      <p:sp>
        <p:nvSpPr>
          <p:cNvPr id="3" name="Content Placeholder 2">
            <a:extLst>
              <a:ext uri="{FF2B5EF4-FFF2-40B4-BE49-F238E27FC236}">
                <a16:creationId xmlns:a16="http://schemas.microsoft.com/office/drawing/2014/main" id="{013A0D96-6411-D495-F4E9-AE02DD4A0710}"/>
              </a:ext>
            </a:extLst>
          </p:cNvPr>
          <p:cNvSpPr>
            <a:spLocks noGrp="1"/>
          </p:cNvSpPr>
          <p:nvPr>
            <p:ph idx="1"/>
          </p:nvPr>
        </p:nvSpPr>
        <p:spPr>
          <a:xfrm>
            <a:off x="131975" y="1540021"/>
            <a:ext cx="8880050" cy="3954360"/>
          </a:xfrm>
        </p:spPr>
        <p:txBody>
          <a:bodyPr>
            <a:normAutofit fontScale="92500" lnSpcReduction="20000"/>
          </a:bodyPr>
          <a:lstStyle/>
          <a:p>
            <a:r>
              <a:rPr lang="en-US" sz="1650" dirty="0"/>
              <a:t>Common side effects</a:t>
            </a:r>
          </a:p>
          <a:p>
            <a:pPr lvl="1"/>
            <a:r>
              <a:rPr lang="en-US" sz="1650" dirty="0"/>
              <a:t>Nausea, diarrhea, vomiting, constipation, stomach (abdomen) pain, headache, tiredness (fatigue), upset stomach, dizziness, feeling bloated, belching, gas, stomach flu, and heartburn</a:t>
            </a:r>
            <a:br>
              <a:rPr lang="en-US" sz="1650" dirty="0"/>
            </a:br>
            <a:endParaRPr lang="en-US" sz="1650" dirty="0"/>
          </a:p>
          <a:p>
            <a:r>
              <a:rPr lang="en-US" sz="1650" dirty="0"/>
              <a:t>Serious Side Effects</a:t>
            </a:r>
          </a:p>
          <a:p>
            <a:pPr lvl="1"/>
            <a:r>
              <a:rPr lang="en-US" sz="1650" dirty="0"/>
              <a:t>Risk of thyroid c-cell tumors (box warning)</a:t>
            </a:r>
          </a:p>
          <a:p>
            <a:pPr lvl="1"/>
            <a:r>
              <a:rPr lang="en-US" sz="1650" dirty="0"/>
              <a:t>Acute pancreatitis, Acute gallbladder disease, Hypoglycemia, Acute kidney injury, Hypersensitivity, Diabetic retinopathy complications, Heart rate increase, Suicidal ideation and behaviors, Ileus</a:t>
            </a:r>
          </a:p>
          <a:p>
            <a:pPr marL="342900" lvl="1" indent="0">
              <a:buNone/>
            </a:pPr>
            <a:endParaRPr lang="en-US" sz="1650" dirty="0"/>
          </a:p>
          <a:p>
            <a:r>
              <a:rPr lang="en-US" sz="1875" dirty="0"/>
              <a:t>Additional issues</a:t>
            </a:r>
          </a:p>
          <a:p>
            <a:pPr lvl="1"/>
            <a:r>
              <a:rPr lang="en-US" sz="1725" dirty="0"/>
              <a:t>Interferes with medication absorption</a:t>
            </a:r>
          </a:p>
          <a:p>
            <a:pPr lvl="1"/>
            <a:r>
              <a:rPr lang="en-US" sz="1725" dirty="0"/>
              <a:t>Possible fetal harm (2 month half-life)</a:t>
            </a:r>
            <a:br>
              <a:rPr lang="en-US" sz="1725" dirty="0"/>
            </a:br>
            <a:endParaRPr lang="en-US" sz="1725" dirty="0"/>
          </a:p>
          <a:p>
            <a:pPr marL="342900" lvl="1" indent="0">
              <a:buNone/>
            </a:pPr>
            <a:endParaRPr lang="en-US" sz="1725" dirty="0"/>
          </a:p>
          <a:p>
            <a:pPr lvl="1"/>
            <a:endParaRPr lang="en-US" dirty="0"/>
          </a:p>
        </p:txBody>
      </p:sp>
    </p:spTree>
    <p:extLst>
      <p:ext uri="{BB962C8B-B14F-4D97-AF65-F5344CB8AC3E}">
        <p14:creationId xmlns:p14="http://schemas.microsoft.com/office/powerpoint/2010/main" val="41358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3ECD-0F68-4E58-345D-B5D7A4EE3CF5}"/>
              </a:ext>
            </a:extLst>
          </p:cNvPr>
          <p:cNvSpPr>
            <a:spLocks noGrp="1"/>
          </p:cNvSpPr>
          <p:nvPr>
            <p:ph type="ctrTitle"/>
          </p:nvPr>
        </p:nvSpPr>
        <p:spPr>
          <a:xfrm>
            <a:off x="726516" y="1314450"/>
            <a:ext cx="6619244" cy="2008236"/>
          </a:xfrm>
        </p:spPr>
        <p:txBody>
          <a:bodyPr wrap="square" anchor="b">
            <a:normAutofit/>
          </a:bodyPr>
          <a:lstStyle/>
          <a:p>
            <a:r>
              <a:rPr lang="en-US" dirty="0"/>
              <a:t>The </a:t>
            </a:r>
            <a:br>
              <a:rPr lang="en-US" dirty="0"/>
            </a:br>
            <a:r>
              <a:rPr lang="en-US" dirty="0"/>
              <a:t>Research</a:t>
            </a:r>
          </a:p>
        </p:txBody>
      </p:sp>
      <p:sp>
        <p:nvSpPr>
          <p:cNvPr id="4" name="Slide Number Placeholder 3">
            <a:extLst>
              <a:ext uri="{FF2B5EF4-FFF2-40B4-BE49-F238E27FC236}">
                <a16:creationId xmlns:a16="http://schemas.microsoft.com/office/drawing/2014/main" id="{3BFF8127-1093-EAEC-7D50-4F4210502C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84315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85BC-7CE8-C4E6-E28C-EE2B7FF721FC}"/>
              </a:ext>
            </a:extLst>
          </p:cNvPr>
          <p:cNvSpPr>
            <a:spLocks noGrp="1"/>
          </p:cNvSpPr>
          <p:nvPr>
            <p:ph type="title"/>
          </p:nvPr>
        </p:nvSpPr>
        <p:spPr>
          <a:xfrm>
            <a:off x="459815" y="628650"/>
            <a:ext cx="6571060" cy="530223"/>
          </a:xfrm>
        </p:spPr>
        <p:txBody>
          <a:bodyPr/>
          <a:lstStyle/>
          <a:p>
            <a:r>
              <a:rPr lang="en-US" dirty="0"/>
              <a:t>Once-Weekly </a:t>
            </a:r>
            <a:r>
              <a:rPr lang="en-US" dirty="0" err="1"/>
              <a:t>Semaglutide</a:t>
            </a:r>
            <a:r>
              <a:rPr lang="en-US" dirty="0"/>
              <a:t> in Adults with </a:t>
            </a:r>
            <a:r>
              <a:rPr lang="en-US" dirty="0" err="1"/>
              <a:t>Overw</a:t>
            </a:r>
            <a:r>
              <a:rPr lang="en-US" dirty="0"/>
              <a:t>*</a:t>
            </a:r>
            <a:r>
              <a:rPr lang="en-US" dirty="0" err="1"/>
              <a:t>ight</a:t>
            </a:r>
            <a:r>
              <a:rPr lang="en-US" dirty="0"/>
              <a:t> or Ob*</a:t>
            </a:r>
            <a:r>
              <a:rPr lang="en-US" dirty="0" err="1"/>
              <a:t>sity</a:t>
            </a:r>
            <a:endParaRPr lang="en-US" dirty="0"/>
          </a:p>
        </p:txBody>
      </p:sp>
      <p:sp>
        <p:nvSpPr>
          <p:cNvPr id="3" name="Content Placeholder 2">
            <a:extLst>
              <a:ext uri="{FF2B5EF4-FFF2-40B4-BE49-F238E27FC236}">
                <a16:creationId xmlns:a16="http://schemas.microsoft.com/office/drawing/2014/main" id="{AF3F4136-215D-034B-2881-22C4E7F0B2D9}"/>
              </a:ext>
            </a:extLst>
          </p:cNvPr>
          <p:cNvSpPr>
            <a:spLocks noGrp="1"/>
          </p:cNvSpPr>
          <p:nvPr>
            <p:ph idx="1"/>
          </p:nvPr>
        </p:nvSpPr>
        <p:spPr/>
        <p:txBody>
          <a:bodyPr>
            <a:normAutofit fontScale="85000" lnSpcReduction="20000"/>
          </a:bodyPr>
          <a:lstStyle/>
          <a:p>
            <a:r>
              <a:rPr lang="en-US" dirty="0"/>
              <a:t>68 weeks, 1961 assigned 2:1 treatment to placebo</a:t>
            </a:r>
          </a:p>
          <a:p>
            <a:endParaRPr lang="en-US" dirty="0"/>
          </a:p>
          <a:p>
            <a:r>
              <a:rPr lang="en-US" dirty="0"/>
              <a:t>Demographics</a:t>
            </a:r>
          </a:p>
          <a:p>
            <a:pPr lvl="1"/>
            <a:r>
              <a:rPr lang="en-US" dirty="0"/>
              <a:t>Average age: 46</a:t>
            </a:r>
          </a:p>
          <a:p>
            <a:pPr lvl="1"/>
            <a:r>
              <a:rPr lang="en-US" dirty="0"/>
              <a:t>73.1% cis female</a:t>
            </a:r>
          </a:p>
          <a:p>
            <a:pPr lvl="1"/>
            <a:r>
              <a:rPr lang="en-US" dirty="0"/>
              <a:t>74.5% white</a:t>
            </a:r>
          </a:p>
          <a:p>
            <a:endParaRPr lang="en-US" dirty="0"/>
          </a:p>
          <a:p>
            <a:r>
              <a:rPr lang="en-US" dirty="0"/>
              <a:t>17.1% did not complete treatment</a:t>
            </a:r>
          </a:p>
          <a:p>
            <a:endParaRPr lang="en-US" dirty="0"/>
          </a:p>
          <a:p>
            <a:r>
              <a:rPr lang="en-US" dirty="0"/>
              <a:t>10.4% of the 82.9 completers were not at the 2.4mg dose</a:t>
            </a:r>
          </a:p>
        </p:txBody>
      </p:sp>
    </p:spTree>
    <p:extLst>
      <p:ext uri="{BB962C8B-B14F-4D97-AF65-F5344CB8AC3E}">
        <p14:creationId xmlns:p14="http://schemas.microsoft.com/office/powerpoint/2010/main" val="1930390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3B15-8202-B094-BABA-FDDE2E3E2E80}"/>
              </a:ext>
            </a:extLst>
          </p:cNvPr>
          <p:cNvSpPr>
            <a:spLocks noGrp="1"/>
          </p:cNvSpPr>
          <p:nvPr>
            <p:ph type="title"/>
          </p:nvPr>
        </p:nvSpPr>
        <p:spPr>
          <a:xfrm>
            <a:off x="470526" y="628651"/>
            <a:ext cx="6571060" cy="530223"/>
          </a:xfrm>
        </p:spPr>
        <p:txBody>
          <a:bodyPr/>
          <a:lstStyle/>
          <a:p>
            <a:r>
              <a:rPr lang="en-US" dirty="0"/>
              <a:t>Once-Weekly </a:t>
            </a:r>
            <a:r>
              <a:rPr lang="en-US" dirty="0" err="1"/>
              <a:t>Semaglutide</a:t>
            </a:r>
            <a:r>
              <a:rPr lang="en-US" dirty="0"/>
              <a:t> in Adults with </a:t>
            </a:r>
            <a:r>
              <a:rPr lang="en-US" dirty="0" err="1"/>
              <a:t>Overw</a:t>
            </a:r>
            <a:r>
              <a:rPr lang="en-US" dirty="0"/>
              <a:t>*</a:t>
            </a:r>
            <a:r>
              <a:rPr lang="en-US" dirty="0" err="1"/>
              <a:t>ight</a:t>
            </a:r>
            <a:r>
              <a:rPr lang="en-US" dirty="0"/>
              <a:t> or Ob*</a:t>
            </a:r>
            <a:r>
              <a:rPr lang="en-US" dirty="0" err="1"/>
              <a:t>sity</a:t>
            </a:r>
            <a:endParaRPr lang="en-US" dirty="0"/>
          </a:p>
        </p:txBody>
      </p:sp>
      <p:pic>
        <p:nvPicPr>
          <p:cNvPr id="1026" name="Picture 2">
            <a:extLst>
              <a:ext uri="{FF2B5EF4-FFF2-40B4-BE49-F238E27FC236}">
                <a16:creationId xmlns:a16="http://schemas.microsoft.com/office/drawing/2014/main" id="{2068F0C3-4C99-C55D-16BE-AC37CEE955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6215" y="1831092"/>
            <a:ext cx="5779682" cy="325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98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5DB2D-E038-EA07-FD93-34BB83881431}"/>
              </a:ext>
            </a:extLst>
          </p:cNvPr>
          <p:cNvSpPr>
            <a:spLocks noGrp="1"/>
          </p:cNvSpPr>
          <p:nvPr>
            <p:ph type="title"/>
          </p:nvPr>
        </p:nvSpPr>
        <p:spPr>
          <a:xfrm>
            <a:off x="556134" y="627980"/>
            <a:ext cx="6571060" cy="530223"/>
          </a:xfrm>
        </p:spPr>
        <p:txBody>
          <a:bodyPr/>
          <a:lstStyle/>
          <a:p>
            <a:r>
              <a:rPr lang="en-US" dirty="0"/>
              <a:t>Once-Weekly </a:t>
            </a:r>
            <a:r>
              <a:rPr lang="en-US" dirty="0" err="1"/>
              <a:t>Semaglutide</a:t>
            </a:r>
            <a:r>
              <a:rPr lang="en-US" dirty="0"/>
              <a:t> in Adults with </a:t>
            </a:r>
            <a:r>
              <a:rPr lang="en-US" dirty="0" err="1"/>
              <a:t>Overw</a:t>
            </a:r>
            <a:r>
              <a:rPr lang="en-US" dirty="0"/>
              <a:t>*</a:t>
            </a:r>
            <a:r>
              <a:rPr lang="en-US" dirty="0" err="1"/>
              <a:t>ight</a:t>
            </a:r>
            <a:r>
              <a:rPr lang="en-US" dirty="0"/>
              <a:t> or Ob*</a:t>
            </a:r>
            <a:r>
              <a:rPr lang="en-US" dirty="0" err="1"/>
              <a:t>sity</a:t>
            </a:r>
            <a:endParaRPr lang="en-US" dirty="0"/>
          </a:p>
        </p:txBody>
      </p:sp>
      <p:pic>
        <p:nvPicPr>
          <p:cNvPr id="2050" name="Picture 2" descr="Change in body weight graph">
            <a:extLst>
              <a:ext uri="{FF2B5EF4-FFF2-40B4-BE49-F238E27FC236}">
                <a16:creationId xmlns:a16="http://schemas.microsoft.com/office/drawing/2014/main" id="{8DA9FD79-1CD0-BB4E-9F37-B99F14B1B0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98" y="1953295"/>
            <a:ext cx="4928890" cy="25622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9356AAEE-986D-176C-51F6-EEDB7DEFCCA6}"/>
              </a:ext>
            </a:extLst>
          </p:cNvPr>
          <p:cNvSpPr txBox="1">
            <a:spLocks/>
          </p:cNvSpPr>
          <p:nvPr/>
        </p:nvSpPr>
        <p:spPr>
          <a:xfrm>
            <a:off x="5167013" y="2796707"/>
            <a:ext cx="3920362" cy="3271706"/>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650" dirty="0"/>
              <a:t>16.5% lost less than 5% body weight</a:t>
            </a:r>
          </a:p>
          <a:p>
            <a:r>
              <a:rPr lang="en-US" sz="1650" dirty="0"/>
              <a:t>33.9% failed to lose 10%</a:t>
            </a:r>
          </a:p>
          <a:p>
            <a:r>
              <a:rPr lang="en-US" sz="1650" dirty="0"/>
              <a:t>52.1% failed to lose 15%</a:t>
            </a:r>
          </a:p>
          <a:p>
            <a:r>
              <a:rPr lang="en-US" sz="1650" dirty="0"/>
              <a:t>69.8 failed to lose 20%</a:t>
            </a:r>
          </a:p>
        </p:txBody>
      </p:sp>
    </p:spTree>
    <p:extLst>
      <p:ext uri="{BB962C8B-B14F-4D97-AF65-F5344CB8AC3E}">
        <p14:creationId xmlns:p14="http://schemas.microsoft.com/office/powerpoint/2010/main" val="416468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84C0-D072-F45C-D08D-65932CA6A41E}"/>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3721BCCF-BE48-2052-0492-8AB9AD9C8570}"/>
              </a:ext>
            </a:extLst>
          </p:cNvPr>
          <p:cNvSpPr>
            <a:spLocks noGrp="1"/>
          </p:cNvSpPr>
          <p:nvPr>
            <p:ph type="body" idx="1"/>
          </p:nvPr>
        </p:nvSpPr>
        <p:spPr>
          <a:xfrm>
            <a:off x="723482" y="1798655"/>
            <a:ext cx="6713794" cy="3114989"/>
          </a:xfrm>
        </p:spPr>
        <p:txBody>
          <a:bodyPr>
            <a:normAutofit/>
          </a:bodyPr>
          <a:lstStyle/>
          <a:p>
            <a:r>
              <a:rPr lang="en-US" sz="1800" dirty="0"/>
              <a:t>GLP-1 agonists</a:t>
            </a:r>
          </a:p>
          <a:p>
            <a:endParaRPr lang="en-US" sz="1800" dirty="0"/>
          </a:p>
          <a:p>
            <a:r>
              <a:rPr lang="en-US" sz="1800" dirty="0"/>
              <a:t>BMI-Based Healthcare Denials</a:t>
            </a:r>
          </a:p>
          <a:p>
            <a:endParaRPr lang="en-US" sz="1800" dirty="0"/>
          </a:p>
          <a:p>
            <a:pPr marL="158750" indent="0">
              <a:buNone/>
            </a:pPr>
            <a:endParaRPr lang="en-US" sz="1800" dirty="0"/>
          </a:p>
        </p:txBody>
      </p:sp>
      <p:sp>
        <p:nvSpPr>
          <p:cNvPr id="5" name="Slide Number Placeholder 4">
            <a:extLst>
              <a:ext uri="{FF2B5EF4-FFF2-40B4-BE49-F238E27FC236}">
                <a16:creationId xmlns:a16="http://schemas.microsoft.com/office/drawing/2014/main" id="{AC8FC8BD-2B7D-D348-6665-8AF48E7BDE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407410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2B99-4831-2311-B9C0-E1A59113B85A}"/>
              </a:ext>
            </a:extLst>
          </p:cNvPr>
          <p:cNvSpPr>
            <a:spLocks noGrp="1"/>
          </p:cNvSpPr>
          <p:nvPr>
            <p:ph type="title"/>
          </p:nvPr>
        </p:nvSpPr>
        <p:spPr>
          <a:xfrm>
            <a:off x="548716" y="628650"/>
            <a:ext cx="6571060" cy="546360"/>
          </a:xfrm>
        </p:spPr>
        <p:txBody>
          <a:bodyPr/>
          <a:lstStyle/>
          <a:p>
            <a:r>
              <a:rPr lang="en-US" sz="2400" dirty="0"/>
              <a:t>Two-year effects of </a:t>
            </a:r>
            <a:r>
              <a:rPr lang="en-US" sz="2400" dirty="0" err="1"/>
              <a:t>semaglutide</a:t>
            </a:r>
            <a:r>
              <a:rPr lang="en-US" sz="2400" dirty="0"/>
              <a:t> in adults with </a:t>
            </a:r>
            <a:r>
              <a:rPr lang="en-US" sz="2400" dirty="0" err="1"/>
              <a:t>overw</a:t>
            </a:r>
            <a:r>
              <a:rPr lang="en-US" sz="2400" dirty="0"/>
              <a:t>*</a:t>
            </a:r>
            <a:r>
              <a:rPr lang="en-US" sz="2400" dirty="0" err="1"/>
              <a:t>ight</a:t>
            </a:r>
            <a:r>
              <a:rPr lang="en-US" sz="2400" dirty="0"/>
              <a:t> or </a:t>
            </a:r>
            <a:r>
              <a:rPr lang="en-US" sz="2400" dirty="0" err="1"/>
              <a:t>ob</a:t>
            </a:r>
            <a:r>
              <a:rPr lang="en-US" sz="2400" dirty="0"/>
              <a:t>*</a:t>
            </a:r>
            <a:r>
              <a:rPr lang="en-US" sz="2400" dirty="0" err="1"/>
              <a:t>sity</a:t>
            </a:r>
            <a:r>
              <a:rPr lang="en-US" sz="2400" dirty="0"/>
              <a:t>: the STEP 5 trial</a:t>
            </a:r>
          </a:p>
        </p:txBody>
      </p:sp>
      <p:sp>
        <p:nvSpPr>
          <p:cNvPr id="3" name="Content Placeholder 2">
            <a:extLst>
              <a:ext uri="{FF2B5EF4-FFF2-40B4-BE49-F238E27FC236}">
                <a16:creationId xmlns:a16="http://schemas.microsoft.com/office/drawing/2014/main" id="{6E5E1AAA-57E5-B078-001F-2CDD7718AC89}"/>
              </a:ext>
            </a:extLst>
          </p:cNvPr>
          <p:cNvSpPr>
            <a:spLocks noGrp="1"/>
          </p:cNvSpPr>
          <p:nvPr>
            <p:ph idx="1"/>
          </p:nvPr>
        </p:nvSpPr>
        <p:spPr>
          <a:xfrm>
            <a:off x="434130" y="1799439"/>
            <a:ext cx="8292518" cy="3126997"/>
          </a:xfrm>
        </p:spPr>
        <p:txBody>
          <a:bodyPr>
            <a:normAutofit/>
          </a:bodyPr>
          <a:lstStyle/>
          <a:p>
            <a:r>
              <a:rPr lang="en-US" dirty="0"/>
              <a:t>104 weeks, 304 participants (152 each </a:t>
            </a:r>
            <a:r>
              <a:rPr lang="en-US" dirty="0" err="1"/>
              <a:t>semaglutide</a:t>
            </a:r>
            <a:r>
              <a:rPr lang="en-US" dirty="0"/>
              <a:t> and placebo)</a:t>
            </a:r>
            <a:br>
              <a:rPr lang="en-US" dirty="0"/>
            </a:br>
            <a:endParaRPr lang="en-US" dirty="0"/>
          </a:p>
          <a:p>
            <a:r>
              <a:rPr lang="en-US" dirty="0"/>
              <a:t>Demographics</a:t>
            </a:r>
          </a:p>
          <a:p>
            <a:pPr lvl="1"/>
            <a:r>
              <a:rPr lang="en-US" dirty="0"/>
              <a:t>Average age: 47.3</a:t>
            </a:r>
          </a:p>
          <a:p>
            <a:pPr lvl="1"/>
            <a:r>
              <a:rPr lang="en-US" dirty="0"/>
              <a:t>77.6% cis female</a:t>
            </a:r>
          </a:p>
          <a:p>
            <a:pPr lvl="1"/>
            <a:r>
              <a:rPr lang="en-US" dirty="0"/>
              <a:t>92.8% white</a:t>
            </a:r>
            <a:br>
              <a:rPr lang="en-US" dirty="0"/>
            </a:br>
            <a:endParaRPr lang="en-US" dirty="0"/>
          </a:p>
          <a:p>
            <a:r>
              <a:rPr lang="en-US" dirty="0"/>
              <a:t>86.8% completed treatment</a:t>
            </a:r>
          </a:p>
          <a:p>
            <a:pPr lvl="1"/>
            <a:r>
              <a:rPr lang="en-US" dirty="0"/>
              <a:t>90.9 on 2.4mg</a:t>
            </a:r>
          </a:p>
          <a:p>
            <a:pPr lvl="1"/>
            <a:r>
              <a:rPr lang="en-US" dirty="0"/>
              <a:t>22.9% did not lose 5% or more of body weight</a:t>
            </a:r>
          </a:p>
          <a:p>
            <a:pPr lvl="1"/>
            <a:r>
              <a:rPr lang="en-US" dirty="0"/>
              <a:t>“Sustained” – regaining slowly</a:t>
            </a:r>
          </a:p>
        </p:txBody>
      </p:sp>
    </p:spTree>
    <p:extLst>
      <p:ext uri="{BB962C8B-B14F-4D97-AF65-F5344CB8AC3E}">
        <p14:creationId xmlns:p14="http://schemas.microsoft.com/office/powerpoint/2010/main" val="1551008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7F12-1495-0EC9-4C2A-A1DCDF463D74}"/>
              </a:ext>
            </a:extLst>
          </p:cNvPr>
          <p:cNvSpPr>
            <a:spLocks noGrp="1"/>
          </p:cNvSpPr>
          <p:nvPr>
            <p:ph type="title"/>
          </p:nvPr>
        </p:nvSpPr>
        <p:spPr>
          <a:xfrm>
            <a:off x="504265" y="654051"/>
            <a:ext cx="6571060" cy="530223"/>
          </a:xfrm>
        </p:spPr>
        <p:txBody>
          <a:bodyPr/>
          <a:lstStyle/>
          <a:p>
            <a:r>
              <a:rPr lang="en-US" dirty="0" err="1"/>
              <a:t>Semaglutide</a:t>
            </a:r>
            <a:r>
              <a:rPr lang="en-US" dirty="0"/>
              <a:t>, 104 week study</a:t>
            </a:r>
          </a:p>
        </p:txBody>
      </p:sp>
      <p:pic>
        <p:nvPicPr>
          <p:cNvPr id="4" name="Content Placeholder 3" descr="A graph of a number of patients&#10;&#10;Description automatically generated with medium confidence">
            <a:extLst>
              <a:ext uri="{FF2B5EF4-FFF2-40B4-BE49-F238E27FC236}">
                <a16:creationId xmlns:a16="http://schemas.microsoft.com/office/drawing/2014/main" id="{0120C028-E986-1C4A-2FDE-5F4E95E4011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067" t="-16667" r="30030" b="16667"/>
          <a:stretch/>
        </p:blipFill>
        <p:spPr>
          <a:xfrm>
            <a:off x="-106576" y="1410609"/>
            <a:ext cx="7105454" cy="3551228"/>
          </a:xfrm>
          <a:prstGeom prst="rect">
            <a:avLst/>
          </a:prstGeom>
        </p:spPr>
      </p:pic>
    </p:spTree>
    <p:extLst>
      <p:ext uri="{BB962C8B-B14F-4D97-AF65-F5344CB8AC3E}">
        <p14:creationId xmlns:p14="http://schemas.microsoft.com/office/powerpoint/2010/main" val="38200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77DF-9F6C-FAB4-1617-C8D0C15C1C73}"/>
              </a:ext>
            </a:extLst>
          </p:cNvPr>
          <p:cNvSpPr>
            <a:spLocks noGrp="1"/>
          </p:cNvSpPr>
          <p:nvPr>
            <p:ph type="title"/>
          </p:nvPr>
        </p:nvSpPr>
        <p:spPr>
          <a:xfrm>
            <a:off x="504265" y="628650"/>
            <a:ext cx="6571060" cy="530223"/>
          </a:xfrm>
        </p:spPr>
        <p:txBody>
          <a:bodyPr/>
          <a:lstStyle/>
          <a:p>
            <a:r>
              <a:rPr lang="en-US" dirty="0"/>
              <a:t>Adverse Effects</a:t>
            </a:r>
          </a:p>
        </p:txBody>
      </p:sp>
      <p:sp>
        <p:nvSpPr>
          <p:cNvPr id="3" name="Content Placeholder 2">
            <a:extLst>
              <a:ext uri="{FF2B5EF4-FFF2-40B4-BE49-F238E27FC236}">
                <a16:creationId xmlns:a16="http://schemas.microsoft.com/office/drawing/2014/main" id="{F96F18EB-AA73-67A5-D7B3-79121DB05D4D}"/>
              </a:ext>
            </a:extLst>
          </p:cNvPr>
          <p:cNvSpPr>
            <a:spLocks noGrp="1"/>
          </p:cNvSpPr>
          <p:nvPr>
            <p:ph idx="1"/>
          </p:nvPr>
        </p:nvSpPr>
        <p:spPr/>
        <p:txBody>
          <a:bodyPr/>
          <a:lstStyle/>
          <a:p>
            <a:pPr marL="0" indent="0">
              <a:buNone/>
            </a:pPr>
            <a:r>
              <a:rPr lang="en-US" dirty="0"/>
              <a:t>Per 100 patient-years</a:t>
            </a:r>
          </a:p>
          <a:p>
            <a:pPr lvl="1"/>
            <a:r>
              <a:rPr lang="en-US" dirty="0"/>
              <a:t>532.3 adverse events, 6 serious adverse events patient-years, 4 serious events that lead to discontinuation</a:t>
            </a:r>
          </a:p>
          <a:p>
            <a:pPr lvl="1"/>
            <a:r>
              <a:rPr lang="en-US" dirty="0"/>
              <a:t>Every 25 years: 133 adverse events, 1.5 serious adverse events, .9 events that cause discontinuation</a:t>
            </a:r>
          </a:p>
          <a:p>
            <a:endParaRPr lang="en-US" dirty="0"/>
          </a:p>
        </p:txBody>
      </p:sp>
    </p:spTree>
    <p:extLst>
      <p:ext uri="{BB962C8B-B14F-4D97-AF65-F5344CB8AC3E}">
        <p14:creationId xmlns:p14="http://schemas.microsoft.com/office/powerpoint/2010/main" val="271681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F0F2-B014-A74E-0F39-EFDE4BFBF847}"/>
              </a:ext>
            </a:extLst>
          </p:cNvPr>
          <p:cNvSpPr>
            <a:spLocks noGrp="1"/>
          </p:cNvSpPr>
          <p:nvPr>
            <p:ph type="title"/>
          </p:nvPr>
        </p:nvSpPr>
        <p:spPr>
          <a:xfrm>
            <a:off x="434415" y="647701"/>
            <a:ext cx="6571060" cy="530223"/>
          </a:xfrm>
        </p:spPr>
        <p:txBody>
          <a:bodyPr/>
          <a:lstStyle/>
          <a:p>
            <a:r>
              <a:rPr lang="en-US" dirty="0" err="1"/>
              <a:t>Novo’s</a:t>
            </a:r>
            <a:r>
              <a:rPr lang="en-US" dirty="0"/>
              <a:t> Conclusion</a:t>
            </a:r>
          </a:p>
        </p:txBody>
      </p:sp>
      <p:sp>
        <p:nvSpPr>
          <p:cNvPr id="3" name="Content Placeholder 2">
            <a:extLst>
              <a:ext uri="{FF2B5EF4-FFF2-40B4-BE49-F238E27FC236}">
                <a16:creationId xmlns:a16="http://schemas.microsoft.com/office/drawing/2014/main" id="{AD1DAF33-A5E8-E6A9-DF1A-B199ABF13281}"/>
              </a:ext>
            </a:extLst>
          </p:cNvPr>
          <p:cNvSpPr>
            <a:spLocks noGrp="1"/>
          </p:cNvSpPr>
          <p:nvPr>
            <p:ph idx="1"/>
          </p:nvPr>
        </p:nvSpPr>
        <p:spPr>
          <a:xfrm>
            <a:off x="866215" y="1952625"/>
            <a:ext cx="7363385" cy="2998977"/>
          </a:xfrm>
        </p:spPr>
        <p:txBody>
          <a:bodyPr/>
          <a:lstStyle/>
          <a:p>
            <a:pPr marL="0" indent="0">
              <a:buNone/>
            </a:pPr>
            <a:r>
              <a:rPr lang="en-US" dirty="0"/>
              <a:t>“When interpreted together with the findings of the STEP 4 withdrawal trial and STEP 1off-treatment extension study, which both showed weight regain after </a:t>
            </a:r>
            <a:r>
              <a:rPr lang="en-US" dirty="0" err="1"/>
              <a:t>semaglutide</a:t>
            </a:r>
            <a:r>
              <a:rPr lang="en-US" dirty="0"/>
              <a:t> discontinuation (after 20 weeks’ treatment in STEP 4 and 68 weeks’ treatment in STEP 1) these results support the benefit of continued </a:t>
            </a:r>
            <a:r>
              <a:rPr lang="en-US" dirty="0" err="1"/>
              <a:t>semaglutide</a:t>
            </a:r>
            <a:r>
              <a:rPr lang="en-US" dirty="0"/>
              <a:t> treatment for sustained weight loss.”</a:t>
            </a:r>
          </a:p>
          <a:p>
            <a:endParaRPr lang="en-US" dirty="0"/>
          </a:p>
          <a:p>
            <a:pPr lvl="1"/>
            <a:r>
              <a:rPr lang="en-US" dirty="0"/>
              <a:t>Ignores weight trending up</a:t>
            </a:r>
          </a:p>
          <a:p>
            <a:pPr lvl="1"/>
            <a:endParaRPr lang="en-US" dirty="0"/>
          </a:p>
          <a:p>
            <a:pPr lvl="1"/>
            <a:r>
              <a:rPr lang="en-US" dirty="0"/>
              <a:t>False dichotomy</a:t>
            </a:r>
          </a:p>
        </p:txBody>
      </p:sp>
    </p:spTree>
    <p:extLst>
      <p:ext uri="{BB962C8B-B14F-4D97-AF65-F5344CB8AC3E}">
        <p14:creationId xmlns:p14="http://schemas.microsoft.com/office/powerpoint/2010/main" val="302980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entury Gothic" panose="020B0502020202020204"/>
            </a:endParaRPr>
          </a:p>
        </p:txBody>
      </p:sp>
      <p:sp useBgFill="1">
        <p:nvSpPr>
          <p:cNvPr id="11" name="Rectangle 10">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355309"/>
            <a:ext cx="8420318" cy="442712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defTabSz="342900">
              <a:buClrTx/>
              <a:defRPr/>
            </a:pPr>
            <a:endParaRPr lang="en-US" sz="1350" kern="1200">
              <a:solidFill>
                <a:prstClr val="white"/>
              </a:solidFill>
              <a:latin typeface="Century Gothic" panose="020B0502020202020204"/>
            </a:endParaRPr>
          </a:p>
        </p:txBody>
      </p:sp>
      <p:sp>
        <p:nvSpPr>
          <p:cNvPr id="2" name="Title 1">
            <a:extLst>
              <a:ext uri="{FF2B5EF4-FFF2-40B4-BE49-F238E27FC236}">
                <a16:creationId xmlns:a16="http://schemas.microsoft.com/office/drawing/2014/main" id="{E8A739AB-D23E-4CAF-9BF7-7BC2E300E782}"/>
              </a:ext>
            </a:extLst>
          </p:cNvPr>
          <p:cNvSpPr>
            <a:spLocks noGrp="1"/>
          </p:cNvSpPr>
          <p:nvPr>
            <p:ph type="title"/>
          </p:nvPr>
        </p:nvSpPr>
        <p:spPr>
          <a:xfrm>
            <a:off x="467883" y="123556"/>
            <a:ext cx="7177229" cy="674006"/>
          </a:xfrm>
        </p:spPr>
        <p:txBody>
          <a:bodyPr anchor="b">
            <a:normAutofit fontScale="90000"/>
          </a:bodyPr>
          <a:lstStyle/>
          <a:p>
            <a:r>
              <a:rPr lang="en-US" dirty="0">
                <a:solidFill>
                  <a:schemeClr val="tx2"/>
                </a:solidFill>
              </a:rPr>
              <a:t>Novo Nordisk – SELECT Cardiovascular Trial</a:t>
            </a:r>
          </a:p>
        </p:txBody>
      </p:sp>
      <p:sp>
        <p:nvSpPr>
          <p:cNvPr id="13" name="Rectangle 12">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defTabSz="342900">
              <a:buClrTx/>
              <a:defRPr/>
            </a:pPr>
            <a:endParaRPr lang="en-US" sz="1350" kern="1200">
              <a:solidFill>
                <a:prstClr val="white"/>
              </a:solidFill>
              <a:latin typeface="Century Gothic" panose="020B0502020202020204"/>
            </a:endParaRPr>
          </a:p>
        </p:txBody>
      </p:sp>
      <p:sp>
        <p:nvSpPr>
          <p:cNvPr id="4" name="Slide Number Placeholder 3">
            <a:extLst>
              <a:ext uri="{FF2B5EF4-FFF2-40B4-BE49-F238E27FC236}">
                <a16:creationId xmlns:a16="http://schemas.microsoft.com/office/drawing/2014/main" id="{A4F3F3C8-5CE4-4002-A81F-EF2CE67763DC}"/>
              </a:ext>
            </a:extLst>
          </p:cNvPr>
          <p:cNvSpPr>
            <a:spLocks noGrp="1"/>
          </p:cNvSpPr>
          <p:nvPr>
            <p:ph type="sldNum" sz="quarter" idx="12"/>
          </p:nvPr>
        </p:nvSpPr>
        <p:spPr>
          <a:xfrm>
            <a:off x="7764406" y="221797"/>
            <a:ext cx="628649" cy="575765"/>
          </a:xfrm>
        </p:spPr>
        <p:txBody>
          <a:bodyPr>
            <a:normAutofit/>
          </a:bodyPr>
          <a:lstStyle/>
          <a:p>
            <a:pPr defTabSz="342900">
              <a:spcAft>
                <a:spcPts val="450"/>
              </a:spcAft>
              <a:buClrTx/>
              <a:defRPr/>
            </a:pPr>
            <a:fld id="{A0AF4A14-3F4E-4ECC-BF05-F7D688A6440D}" type="slidenum">
              <a:rPr lang="en-US" kern="1200">
                <a:solidFill>
                  <a:srgbClr val="FFFFFF"/>
                </a:solidFill>
                <a:latin typeface="Century Gothic" panose="020B0502020202020204"/>
                <a:ea typeface="+mn-ea"/>
                <a:cs typeface="+mn-cs"/>
              </a:rPr>
              <a:pPr defTabSz="342900">
                <a:spcAft>
                  <a:spcPts val="450"/>
                </a:spcAft>
                <a:buClrTx/>
                <a:defRPr/>
              </a:pPr>
              <a:t>24</a:t>
            </a:fld>
            <a:endParaRPr lang="en-US" kern="1200">
              <a:solidFill>
                <a:srgbClr val="FFFFFF"/>
              </a:solidFill>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E74A4CA9-B3D1-4EFC-8784-7CA1B3279D38}"/>
              </a:ext>
            </a:extLst>
          </p:cNvPr>
          <p:cNvSpPr>
            <a:spLocks noGrp="1"/>
          </p:cNvSpPr>
          <p:nvPr>
            <p:ph idx="1"/>
          </p:nvPr>
        </p:nvSpPr>
        <p:spPr>
          <a:xfrm>
            <a:off x="419100" y="1053751"/>
            <a:ext cx="8541653" cy="4098824"/>
          </a:xfrm>
        </p:spPr>
        <p:txBody>
          <a:bodyPr anchor="ctr">
            <a:normAutofit fontScale="92500" lnSpcReduction="10000"/>
          </a:bodyPr>
          <a:lstStyle/>
          <a:p>
            <a:pPr marL="0" indent="0">
              <a:lnSpc>
                <a:spcPct val="90000"/>
              </a:lnSpc>
              <a:buNone/>
            </a:pPr>
            <a:r>
              <a:rPr lang="en-US" sz="1425" dirty="0">
                <a:solidFill>
                  <a:schemeClr val="tx1"/>
                </a:solidFill>
              </a:rPr>
              <a:t>Press release instead of peer-reviewed research </a:t>
            </a:r>
          </a:p>
          <a:p>
            <a:pPr>
              <a:lnSpc>
                <a:spcPct val="90000"/>
              </a:lnSpc>
            </a:pPr>
            <a:r>
              <a:rPr lang="en-US" sz="1500" b="1" dirty="0" err="1">
                <a:solidFill>
                  <a:schemeClr val="tx1"/>
                </a:solidFill>
              </a:rPr>
              <a:t>Semaglutide</a:t>
            </a:r>
            <a:r>
              <a:rPr lang="en-US" sz="1500" b="1" dirty="0">
                <a:solidFill>
                  <a:schemeClr val="tx1"/>
                </a:solidFill>
              </a:rPr>
              <a:t> 2.4 mg reduces the risk of major adverse cardiovascular events by 20% in adults with </a:t>
            </a:r>
            <a:r>
              <a:rPr lang="en-US" sz="1500" b="1" dirty="0" err="1">
                <a:solidFill>
                  <a:schemeClr val="tx1"/>
                </a:solidFill>
              </a:rPr>
              <a:t>overw</a:t>
            </a:r>
            <a:r>
              <a:rPr lang="en-US" sz="1500" b="1" dirty="0">
                <a:solidFill>
                  <a:schemeClr val="tx1"/>
                </a:solidFill>
              </a:rPr>
              <a:t>*</a:t>
            </a:r>
            <a:r>
              <a:rPr lang="en-US" sz="1500" b="1" dirty="0" err="1">
                <a:solidFill>
                  <a:schemeClr val="tx1"/>
                </a:solidFill>
              </a:rPr>
              <a:t>ight</a:t>
            </a:r>
            <a:r>
              <a:rPr lang="en-US" sz="1500" b="1" dirty="0">
                <a:solidFill>
                  <a:schemeClr val="tx1"/>
                </a:solidFill>
              </a:rPr>
              <a:t> or </a:t>
            </a:r>
            <a:r>
              <a:rPr lang="en-US" sz="1500" b="1" dirty="0" err="1">
                <a:solidFill>
                  <a:schemeClr val="tx1"/>
                </a:solidFill>
              </a:rPr>
              <a:t>ob</a:t>
            </a:r>
            <a:r>
              <a:rPr lang="en-US" sz="1500" b="1" dirty="0">
                <a:solidFill>
                  <a:schemeClr val="tx1"/>
                </a:solidFill>
              </a:rPr>
              <a:t>*</a:t>
            </a:r>
            <a:r>
              <a:rPr lang="en-US" sz="1500" b="1" dirty="0" err="1">
                <a:solidFill>
                  <a:schemeClr val="tx1"/>
                </a:solidFill>
              </a:rPr>
              <a:t>sity</a:t>
            </a:r>
            <a:r>
              <a:rPr lang="en-US" sz="1500" b="1" dirty="0">
                <a:solidFill>
                  <a:schemeClr val="tx1"/>
                </a:solidFill>
              </a:rPr>
              <a:t> in the SELECT trial</a:t>
            </a:r>
          </a:p>
          <a:p>
            <a:pPr lvl="1">
              <a:lnSpc>
                <a:spcPct val="90000"/>
              </a:lnSpc>
            </a:pPr>
            <a:r>
              <a:rPr lang="en-US" sz="1500" dirty="0">
                <a:solidFill>
                  <a:schemeClr val="tx1"/>
                </a:solidFill>
              </a:rPr>
              <a:t>20%</a:t>
            </a:r>
          </a:p>
          <a:p>
            <a:pPr lvl="2">
              <a:lnSpc>
                <a:spcPct val="90000"/>
              </a:lnSpc>
            </a:pPr>
            <a:r>
              <a:rPr lang="en-US" sz="1425" dirty="0">
                <a:solidFill>
                  <a:schemeClr val="tx1"/>
                </a:solidFill>
              </a:rPr>
              <a:t>20% is relative risk reduction, not absolute risk reduction</a:t>
            </a:r>
          </a:p>
          <a:p>
            <a:pPr lvl="1">
              <a:lnSpc>
                <a:spcPct val="90000"/>
              </a:lnSpc>
            </a:pPr>
            <a:r>
              <a:rPr lang="en-US" sz="1500" dirty="0">
                <a:solidFill>
                  <a:schemeClr val="tx1"/>
                </a:solidFill>
              </a:rPr>
              <a:t>Adults</a:t>
            </a:r>
          </a:p>
          <a:p>
            <a:pPr lvl="2">
              <a:lnSpc>
                <a:spcPct val="90000"/>
              </a:lnSpc>
            </a:pPr>
            <a:r>
              <a:rPr lang="en-US" sz="1425" dirty="0">
                <a:solidFill>
                  <a:schemeClr val="tx1"/>
                </a:solidFill>
              </a:rPr>
              <a:t>Over 45</a:t>
            </a:r>
          </a:p>
          <a:p>
            <a:pPr lvl="2">
              <a:lnSpc>
                <a:spcPct val="90000"/>
              </a:lnSpc>
            </a:pPr>
            <a:r>
              <a:rPr lang="en-US" sz="1425" dirty="0">
                <a:solidFill>
                  <a:schemeClr val="tx1"/>
                </a:solidFill>
              </a:rPr>
              <a:t>With CVD and without T2D</a:t>
            </a:r>
          </a:p>
          <a:p>
            <a:pPr lvl="1">
              <a:lnSpc>
                <a:spcPct val="90000"/>
              </a:lnSpc>
            </a:pPr>
            <a:r>
              <a:rPr lang="en-US" sz="1500" dirty="0">
                <a:solidFill>
                  <a:schemeClr val="tx1"/>
                </a:solidFill>
              </a:rPr>
              <a:t>With “Overweight” or “Obesity”</a:t>
            </a:r>
          </a:p>
          <a:p>
            <a:pPr lvl="2">
              <a:lnSpc>
                <a:spcPct val="90000"/>
              </a:lnSpc>
            </a:pPr>
            <a:r>
              <a:rPr lang="en-US" sz="1425" dirty="0">
                <a:solidFill>
                  <a:schemeClr val="tx1"/>
                </a:solidFill>
              </a:rPr>
              <a:t>Actual definition – BMI of 25+</a:t>
            </a:r>
          </a:p>
          <a:p>
            <a:pPr lvl="2">
              <a:lnSpc>
                <a:spcPct val="90000"/>
              </a:lnSpc>
            </a:pPr>
            <a:r>
              <a:rPr lang="en-US" sz="1425" dirty="0">
                <a:solidFill>
                  <a:schemeClr val="tx1"/>
                </a:solidFill>
              </a:rPr>
              <a:t>Their study – BMI of 27+</a:t>
            </a:r>
          </a:p>
          <a:p>
            <a:pPr lvl="2">
              <a:lnSpc>
                <a:spcPct val="90000"/>
              </a:lnSpc>
            </a:pPr>
            <a:endParaRPr lang="en-US" sz="1425" dirty="0">
              <a:solidFill>
                <a:schemeClr val="tx1"/>
              </a:solidFill>
            </a:endParaRPr>
          </a:p>
          <a:p>
            <a:pPr>
              <a:lnSpc>
                <a:spcPct val="90000"/>
              </a:lnSpc>
            </a:pPr>
            <a:r>
              <a:rPr lang="en-US" sz="1500" dirty="0">
                <a:solidFill>
                  <a:schemeClr val="tx1"/>
                </a:solidFill>
              </a:rPr>
              <a:t>Making up your own criteria for terms that have an established meaning is not a research methods best practice</a:t>
            </a:r>
            <a:br>
              <a:rPr lang="en-US" sz="1500" dirty="0">
                <a:solidFill>
                  <a:schemeClr val="tx1"/>
                </a:solidFill>
              </a:rPr>
            </a:br>
            <a:endParaRPr lang="en-US" sz="1500" dirty="0">
              <a:solidFill>
                <a:schemeClr val="tx1"/>
              </a:solidFill>
            </a:endParaRPr>
          </a:p>
          <a:p>
            <a:pPr>
              <a:lnSpc>
                <a:spcPct val="90000"/>
              </a:lnSpc>
            </a:pPr>
            <a:r>
              <a:rPr lang="en-US" sz="1500" dirty="0">
                <a:solidFill>
                  <a:schemeClr val="tx1"/>
                </a:solidFill>
              </a:rPr>
              <a:t>Novo Nordisk’s stock went up 17% in one day</a:t>
            </a:r>
          </a:p>
          <a:p>
            <a:pPr lvl="2">
              <a:lnSpc>
                <a:spcPct val="90000"/>
              </a:lnSpc>
            </a:pPr>
            <a:endParaRPr lang="en-US" sz="825" dirty="0">
              <a:solidFill>
                <a:schemeClr val="tx1"/>
              </a:solidFill>
            </a:endParaRPr>
          </a:p>
          <a:p>
            <a:pPr lvl="1">
              <a:lnSpc>
                <a:spcPct val="90000"/>
              </a:lnSpc>
            </a:pPr>
            <a:endParaRPr lang="en-US" sz="825" dirty="0">
              <a:solidFill>
                <a:schemeClr val="tx1"/>
              </a:solidFill>
            </a:endParaRPr>
          </a:p>
          <a:p>
            <a:pPr lvl="2">
              <a:lnSpc>
                <a:spcPct val="90000"/>
              </a:lnSpc>
            </a:pPr>
            <a:endParaRPr lang="en-US" sz="825" dirty="0">
              <a:solidFill>
                <a:schemeClr val="tx1"/>
              </a:solidFill>
            </a:endParaRPr>
          </a:p>
        </p:txBody>
      </p:sp>
    </p:spTree>
    <p:extLst>
      <p:ext uri="{BB962C8B-B14F-4D97-AF65-F5344CB8AC3E}">
        <p14:creationId xmlns:p14="http://schemas.microsoft.com/office/powerpoint/2010/main" val="373269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entury Gothic" panose="020B0502020202020204"/>
            </a:endParaRPr>
          </a:p>
        </p:txBody>
      </p:sp>
      <p:sp useBgFill="1">
        <p:nvSpPr>
          <p:cNvPr id="11" name="Rectangle 10">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355309"/>
            <a:ext cx="8420318" cy="442712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pPr defTabSz="342900">
              <a:buClrTx/>
              <a:defRPr/>
            </a:pPr>
            <a:endParaRPr lang="en-US" sz="1350" kern="1200">
              <a:solidFill>
                <a:prstClr val="white"/>
              </a:solidFill>
              <a:latin typeface="Century Gothic" panose="020B0502020202020204"/>
            </a:endParaRPr>
          </a:p>
        </p:txBody>
      </p:sp>
      <p:sp>
        <p:nvSpPr>
          <p:cNvPr id="2" name="Title 1">
            <a:extLst>
              <a:ext uri="{FF2B5EF4-FFF2-40B4-BE49-F238E27FC236}">
                <a16:creationId xmlns:a16="http://schemas.microsoft.com/office/drawing/2014/main" id="{E8A739AB-D23E-4CAF-9BF7-7BC2E300E782}"/>
              </a:ext>
            </a:extLst>
          </p:cNvPr>
          <p:cNvSpPr>
            <a:spLocks noGrp="1"/>
          </p:cNvSpPr>
          <p:nvPr>
            <p:ph type="title"/>
          </p:nvPr>
        </p:nvSpPr>
        <p:spPr>
          <a:xfrm>
            <a:off x="822504" y="509679"/>
            <a:ext cx="6571060" cy="674006"/>
          </a:xfrm>
        </p:spPr>
        <p:txBody>
          <a:bodyPr anchor="b">
            <a:normAutofit/>
          </a:bodyPr>
          <a:lstStyle/>
          <a:p>
            <a:r>
              <a:rPr lang="en-US" dirty="0">
                <a:solidFill>
                  <a:schemeClr val="tx2"/>
                </a:solidFill>
              </a:rPr>
              <a:t>The Actual SELECT Trial</a:t>
            </a:r>
          </a:p>
        </p:txBody>
      </p:sp>
      <p:sp>
        <p:nvSpPr>
          <p:cNvPr id="13" name="Rectangle 12">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defTabSz="342900">
              <a:buClrTx/>
              <a:defRPr/>
            </a:pPr>
            <a:endParaRPr lang="en-US" sz="1350" kern="1200">
              <a:solidFill>
                <a:prstClr val="white"/>
              </a:solidFill>
              <a:latin typeface="Century Gothic" panose="020B0502020202020204"/>
            </a:endParaRPr>
          </a:p>
        </p:txBody>
      </p:sp>
      <p:sp>
        <p:nvSpPr>
          <p:cNvPr id="4" name="Slide Number Placeholder 3">
            <a:extLst>
              <a:ext uri="{FF2B5EF4-FFF2-40B4-BE49-F238E27FC236}">
                <a16:creationId xmlns:a16="http://schemas.microsoft.com/office/drawing/2014/main" id="{A4F3F3C8-5CE4-4002-A81F-EF2CE67763DC}"/>
              </a:ext>
            </a:extLst>
          </p:cNvPr>
          <p:cNvSpPr>
            <a:spLocks noGrp="1"/>
          </p:cNvSpPr>
          <p:nvPr>
            <p:ph type="sldNum" sz="quarter" idx="12"/>
          </p:nvPr>
        </p:nvSpPr>
        <p:spPr>
          <a:xfrm>
            <a:off x="7764406" y="221797"/>
            <a:ext cx="628649" cy="575765"/>
          </a:xfrm>
        </p:spPr>
        <p:txBody>
          <a:bodyPr>
            <a:normAutofit/>
          </a:bodyPr>
          <a:lstStyle/>
          <a:p>
            <a:pPr defTabSz="342900">
              <a:spcAft>
                <a:spcPts val="450"/>
              </a:spcAft>
              <a:buClrTx/>
              <a:defRPr/>
            </a:pPr>
            <a:fld id="{A0AF4A14-3F4E-4ECC-BF05-F7D688A6440D}" type="slidenum">
              <a:rPr lang="en-US" kern="1200">
                <a:solidFill>
                  <a:srgbClr val="FFFFFF"/>
                </a:solidFill>
                <a:latin typeface="Century Gothic" panose="020B0502020202020204"/>
                <a:ea typeface="+mn-ea"/>
                <a:cs typeface="+mn-cs"/>
              </a:rPr>
              <a:pPr defTabSz="342900">
                <a:spcAft>
                  <a:spcPts val="450"/>
                </a:spcAft>
                <a:buClrTx/>
                <a:defRPr/>
              </a:pPr>
              <a:t>25</a:t>
            </a:fld>
            <a:endParaRPr lang="en-US" kern="1200">
              <a:solidFill>
                <a:srgbClr val="FFFFFF"/>
              </a:solidFill>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E74A4CA9-B3D1-4EFC-8784-7CA1B3279D38}"/>
              </a:ext>
            </a:extLst>
          </p:cNvPr>
          <p:cNvSpPr>
            <a:spLocks noGrp="1"/>
          </p:cNvSpPr>
          <p:nvPr>
            <p:ph idx="1"/>
          </p:nvPr>
        </p:nvSpPr>
        <p:spPr>
          <a:xfrm>
            <a:off x="897428" y="1053751"/>
            <a:ext cx="8063325" cy="4098824"/>
          </a:xfrm>
        </p:spPr>
        <p:txBody>
          <a:bodyPr anchor="ctr">
            <a:normAutofit/>
          </a:bodyPr>
          <a:lstStyle/>
          <a:p>
            <a:pPr>
              <a:lnSpc>
                <a:spcPct val="90000"/>
              </a:lnSpc>
            </a:pPr>
            <a:r>
              <a:rPr lang="en-US" sz="1725" dirty="0">
                <a:solidFill>
                  <a:schemeClr val="tx1"/>
                </a:solidFill>
              </a:rPr>
              <a:t>1.5% reduction</a:t>
            </a:r>
          </a:p>
          <a:p>
            <a:pPr lvl="1">
              <a:lnSpc>
                <a:spcPct val="90000"/>
              </a:lnSpc>
            </a:pPr>
            <a:r>
              <a:rPr lang="en-US" sz="1575" dirty="0">
                <a:solidFill>
                  <a:schemeClr val="tx1"/>
                </a:solidFill>
              </a:rPr>
              <a:t>In combination of three events, not individual events</a:t>
            </a:r>
          </a:p>
          <a:p>
            <a:pPr marL="342900" lvl="1" indent="0">
              <a:lnSpc>
                <a:spcPct val="90000"/>
              </a:lnSpc>
              <a:buNone/>
            </a:pPr>
            <a:endParaRPr lang="en-US" sz="1275" dirty="0">
              <a:solidFill>
                <a:schemeClr val="tx1"/>
              </a:solidFill>
            </a:endParaRPr>
          </a:p>
          <a:p>
            <a:pPr>
              <a:lnSpc>
                <a:spcPct val="90000"/>
              </a:lnSpc>
            </a:pPr>
            <a:r>
              <a:rPr lang="en-US" sz="1725" dirty="0">
                <a:solidFill>
                  <a:schemeClr val="tx1"/>
                </a:solidFill>
              </a:rPr>
              <a:t>Statistically significant for:</a:t>
            </a:r>
          </a:p>
          <a:p>
            <a:pPr lvl="1">
              <a:lnSpc>
                <a:spcPct val="90000"/>
              </a:lnSpc>
            </a:pPr>
            <a:r>
              <a:rPr lang="en-US" sz="1575" dirty="0">
                <a:solidFill>
                  <a:schemeClr val="tx1"/>
                </a:solidFill>
              </a:rPr>
              <a:t>Cis white men, with an average age of 61.6</a:t>
            </a:r>
          </a:p>
          <a:p>
            <a:pPr marL="342900" lvl="1" indent="0">
              <a:lnSpc>
                <a:spcPct val="90000"/>
              </a:lnSpc>
              <a:buNone/>
            </a:pPr>
            <a:endParaRPr lang="en-US" sz="1575" dirty="0">
              <a:solidFill>
                <a:schemeClr val="tx1"/>
              </a:solidFill>
            </a:endParaRPr>
          </a:p>
          <a:p>
            <a:pPr>
              <a:lnSpc>
                <a:spcPct val="90000"/>
              </a:lnSpc>
            </a:pPr>
            <a:r>
              <a:rPr lang="en-US" sz="1725" dirty="0">
                <a:solidFill>
                  <a:schemeClr val="tx1"/>
                </a:solidFill>
              </a:rPr>
              <a:t>Not statistically significant for:</a:t>
            </a:r>
          </a:p>
          <a:p>
            <a:pPr lvl="1">
              <a:lnSpc>
                <a:spcPct val="90000"/>
              </a:lnSpc>
            </a:pPr>
            <a:r>
              <a:rPr lang="en-US" sz="1575" dirty="0">
                <a:solidFill>
                  <a:schemeClr val="tx1"/>
                </a:solidFill>
              </a:rPr>
              <a:t>Woman, Black people, Hispanic people, those at the highest end of the weight spectrum </a:t>
            </a:r>
          </a:p>
          <a:p>
            <a:pPr lvl="2">
              <a:lnSpc>
                <a:spcPct val="90000"/>
              </a:lnSpc>
            </a:pPr>
            <a:endParaRPr lang="en-US" sz="825" dirty="0">
              <a:solidFill>
                <a:schemeClr val="tx1"/>
              </a:solidFill>
            </a:endParaRPr>
          </a:p>
          <a:p>
            <a:pPr lvl="1">
              <a:lnSpc>
                <a:spcPct val="90000"/>
              </a:lnSpc>
            </a:pPr>
            <a:endParaRPr lang="en-US" sz="825" dirty="0">
              <a:solidFill>
                <a:schemeClr val="tx1"/>
              </a:solidFill>
            </a:endParaRPr>
          </a:p>
          <a:p>
            <a:pPr lvl="2">
              <a:lnSpc>
                <a:spcPct val="90000"/>
              </a:lnSpc>
            </a:pPr>
            <a:endParaRPr lang="en-US" sz="825" dirty="0">
              <a:solidFill>
                <a:schemeClr val="tx1"/>
              </a:solidFill>
            </a:endParaRPr>
          </a:p>
        </p:txBody>
      </p:sp>
    </p:spTree>
    <p:extLst>
      <p:ext uri="{BB962C8B-B14F-4D97-AF65-F5344CB8AC3E}">
        <p14:creationId xmlns:p14="http://schemas.microsoft.com/office/powerpoint/2010/main" val="28051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B1E6-CF76-AF52-169C-38346337FC10}"/>
              </a:ext>
            </a:extLst>
          </p:cNvPr>
          <p:cNvSpPr>
            <a:spLocks noGrp="1"/>
          </p:cNvSpPr>
          <p:nvPr>
            <p:ph type="title"/>
          </p:nvPr>
        </p:nvSpPr>
        <p:spPr>
          <a:xfrm>
            <a:off x="459297" y="660401"/>
            <a:ext cx="6571060" cy="530223"/>
          </a:xfrm>
        </p:spPr>
        <p:txBody>
          <a:bodyPr/>
          <a:lstStyle/>
          <a:p>
            <a:r>
              <a:rPr lang="en-US" dirty="0" err="1"/>
              <a:t>Tirzepatide</a:t>
            </a:r>
            <a:endParaRPr lang="en-US" dirty="0"/>
          </a:p>
        </p:txBody>
      </p:sp>
      <p:sp>
        <p:nvSpPr>
          <p:cNvPr id="3" name="Content Placeholder 2">
            <a:extLst>
              <a:ext uri="{FF2B5EF4-FFF2-40B4-BE49-F238E27FC236}">
                <a16:creationId xmlns:a16="http://schemas.microsoft.com/office/drawing/2014/main" id="{03CC29A9-3391-FD7E-B2C7-9C5F91FA8CF8}"/>
              </a:ext>
            </a:extLst>
          </p:cNvPr>
          <p:cNvSpPr>
            <a:spLocks noGrp="1"/>
          </p:cNvSpPr>
          <p:nvPr>
            <p:ph idx="1"/>
          </p:nvPr>
        </p:nvSpPr>
        <p:spPr>
          <a:xfrm>
            <a:off x="459297" y="1711354"/>
            <a:ext cx="8003098" cy="3432146"/>
          </a:xfrm>
        </p:spPr>
        <p:txBody>
          <a:bodyPr/>
          <a:lstStyle/>
          <a:p>
            <a:r>
              <a:rPr lang="en-US" dirty="0"/>
              <a:t>Co-GLP-1 GIP receptor agonist (like </a:t>
            </a:r>
            <a:r>
              <a:rPr lang="en-US" dirty="0" err="1"/>
              <a:t>Wegovy</a:t>
            </a:r>
            <a:r>
              <a:rPr lang="en-US" dirty="0"/>
              <a:t>)</a:t>
            </a:r>
            <a:br>
              <a:rPr lang="en-US" dirty="0"/>
            </a:br>
            <a:endParaRPr lang="en-US" dirty="0"/>
          </a:p>
          <a:p>
            <a:r>
              <a:rPr lang="en-US" dirty="0"/>
              <a:t>72 week trial</a:t>
            </a:r>
          </a:p>
          <a:p>
            <a:endParaRPr lang="en-US" dirty="0"/>
          </a:p>
          <a:p>
            <a:r>
              <a:rPr lang="en-US" dirty="0"/>
              <a:t>Average age, 47.1</a:t>
            </a:r>
          </a:p>
          <a:p>
            <a:r>
              <a:rPr lang="en-US" dirty="0"/>
              <a:t>70% cis women</a:t>
            </a:r>
          </a:p>
          <a:p>
            <a:r>
              <a:rPr lang="en-US" dirty="0"/>
              <a:t>80.6% white</a:t>
            </a:r>
            <a:br>
              <a:rPr lang="en-US" dirty="0"/>
            </a:br>
            <a:endParaRPr lang="en-US" dirty="0"/>
          </a:p>
          <a:p>
            <a:r>
              <a:rPr lang="en-US" dirty="0"/>
              <a:t>&gt;80% of participants had more than 1 adverse event</a:t>
            </a:r>
          </a:p>
          <a:p>
            <a:pPr lvl="1"/>
            <a:r>
              <a:rPr lang="en-US" dirty="0"/>
              <a:t>Black Box Warning: thyroid C-cell tumors</a:t>
            </a:r>
          </a:p>
        </p:txBody>
      </p:sp>
    </p:spTree>
    <p:extLst>
      <p:ext uri="{BB962C8B-B14F-4D97-AF65-F5344CB8AC3E}">
        <p14:creationId xmlns:p14="http://schemas.microsoft.com/office/powerpoint/2010/main" val="1233421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19E4D711-3982-7A3A-37A9-BE0E581F6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85" y="0"/>
            <a:ext cx="6546916" cy="5168618"/>
          </a:xfrm>
          <a:prstGeom prst="rect">
            <a:avLst/>
          </a:prstGeom>
        </p:spPr>
      </p:pic>
    </p:spTree>
    <p:extLst>
      <p:ext uri="{BB962C8B-B14F-4D97-AF65-F5344CB8AC3E}">
        <p14:creationId xmlns:p14="http://schemas.microsoft.com/office/powerpoint/2010/main" val="213929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8185-CDCD-C38E-AB20-AD5EF79618B4}"/>
              </a:ext>
            </a:extLst>
          </p:cNvPr>
          <p:cNvSpPr>
            <a:spLocks noGrp="1"/>
          </p:cNvSpPr>
          <p:nvPr>
            <p:ph type="title"/>
          </p:nvPr>
        </p:nvSpPr>
        <p:spPr>
          <a:xfrm>
            <a:off x="459815" y="666751"/>
            <a:ext cx="6571060" cy="530223"/>
          </a:xfrm>
        </p:spPr>
        <p:txBody>
          <a:bodyPr/>
          <a:lstStyle/>
          <a:p>
            <a:r>
              <a:rPr lang="en-US" dirty="0" err="1"/>
              <a:t>Tirzepatide</a:t>
            </a:r>
            <a:r>
              <a:rPr lang="en-US" dirty="0"/>
              <a:t> long-term study</a:t>
            </a:r>
          </a:p>
        </p:txBody>
      </p:sp>
      <p:sp>
        <p:nvSpPr>
          <p:cNvPr id="3" name="Content Placeholder 2">
            <a:extLst>
              <a:ext uri="{FF2B5EF4-FFF2-40B4-BE49-F238E27FC236}">
                <a16:creationId xmlns:a16="http://schemas.microsoft.com/office/drawing/2014/main" id="{AB312BF2-D5D4-D75F-D827-2C7E6B2011D6}"/>
              </a:ext>
            </a:extLst>
          </p:cNvPr>
          <p:cNvSpPr>
            <a:spLocks noGrp="1"/>
          </p:cNvSpPr>
          <p:nvPr>
            <p:ph idx="1"/>
          </p:nvPr>
        </p:nvSpPr>
        <p:spPr>
          <a:xfrm>
            <a:off x="270546" y="1952625"/>
            <a:ext cx="8544186" cy="3074478"/>
          </a:xfrm>
        </p:spPr>
        <p:txBody>
          <a:bodyPr>
            <a:normAutofit/>
          </a:bodyPr>
          <a:lstStyle/>
          <a:p>
            <a:r>
              <a:rPr lang="en-US" dirty="0"/>
              <a:t>36 week treatment following by 52 weeks with a treat and no-treat group</a:t>
            </a:r>
          </a:p>
          <a:p>
            <a:r>
              <a:rPr lang="en-US" dirty="0"/>
              <a:t>783 participants were enrolled </a:t>
            </a:r>
          </a:p>
          <a:p>
            <a:pPr lvl="2"/>
            <a:r>
              <a:rPr lang="en-US" dirty="0"/>
              <a:t>a little over 14% didn’t even make it 9 months on the drug, and that’s including the fact that the drug was started at a minimal 2.5mg dose and then increased by 2.5 mg every 4 weeks until a maximum tolerated dose of 10 or 15 mg was achieved</a:t>
            </a:r>
          </a:p>
          <a:p>
            <a:r>
              <a:rPr lang="en-US" dirty="0"/>
              <a:t>Those who went off the drug regained weight rapidly</a:t>
            </a:r>
          </a:p>
          <a:p>
            <a:r>
              <a:rPr lang="en-US" dirty="0"/>
              <a:t>10.5% of the group who were still taking the drug during the one-year follow-up had already gained back more than 20% of the weight they lost </a:t>
            </a:r>
          </a:p>
          <a:p>
            <a:r>
              <a:rPr lang="en-US" dirty="0"/>
              <a:t>“maintaining” weight loss was defined as regaining the lost weight slowly enough that by 52 weeks these participants hadn’t regained 20% of the weight that they lost in the first 32 weeks</a:t>
            </a:r>
          </a:p>
        </p:txBody>
      </p:sp>
    </p:spTree>
    <p:extLst>
      <p:ext uri="{BB962C8B-B14F-4D97-AF65-F5344CB8AC3E}">
        <p14:creationId xmlns:p14="http://schemas.microsoft.com/office/powerpoint/2010/main" val="2353356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8EE0-F552-93CD-896B-95BA090CAA8E}"/>
              </a:ext>
            </a:extLst>
          </p:cNvPr>
          <p:cNvSpPr>
            <a:spLocks noGrp="1"/>
          </p:cNvSpPr>
          <p:nvPr>
            <p:ph type="title"/>
          </p:nvPr>
        </p:nvSpPr>
        <p:spPr>
          <a:xfrm>
            <a:off x="428065" y="654051"/>
            <a:ext cx="6571060" cy="530223"/>
          </a:xfrm>
        </p:spPr>
        <p:txBody>
          <a:bodyPr/>
          <a:lstStyle/>
          <a:p>
            <a:r>
              <a:rPr lang="en-US" dirty="0" err="1"/>
              <a:t>Tirzepatide</a:t>
            </a:r>
            <a:r>
              <a:rPr lang="en-US" dirty="0"/>
              <a:t> 88 week study</a:t>
            </a:r>
          </a:p>
        </p:txBody>
      </p:sp>
      <p:pic>
        <p:nvPicPr>
          <p:cNvPr id="3074" name="Picture 2" descr="A graph of percent change in body weight over a 36 week lead in period and then a 52 week follow up period. For the group who stay on the drug, weight loss slows dramatically and begins to tick up at the end of 72 weeks. The group who got the placebo began regaining weight immediately. ">
            <a:extLst>
              <a:ext uri="{FF2B5EF4-FFF2-40B4-BE49-F238E27FC236}">
                <a16:creationId xmlns:a16="http://schemas.microsoft.com/office/drawing/2014/main" id="{E7E3DFDB-2757-48E6-8B01-5EF3C45AA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969" y="1722265"/>
            <a:ext cx="5443182" cy="337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6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3ECD-0F68-4E58-345D-B5D7A4EE3CF5}"/>
              </a:ext>
            </a:extLst>
          </p:cNvPr>
          <p:cNvSpPr>
            <a:spLocks noGrp="1"/>
          </p:cNvSpPr>
          <p:nvPr>
            <p:ph type="ctrTitle"/>
          </p:nvPr>
        </p:nvSpPr>
        <p:spPr>
          <a:xfrm>
            <a:off x="866216" y="1574800"/>
            <a:ext cx="6619244" cy="2008236"/>
          </a:xfrm>
        </p:spPr>
        <p:txBody>
          <a:bodyPr wrap="square" anchor="b">
            <a:normAutofit/>
          </a:bodyPr>
          <a:lstStyle/>
          <a:p>
            <a:r>
              <a:rPr lang="en-US" dirty="0"/>
              <a:t>GLP-1 Agonists</a:t>
            </a:r>
            <a:br>
              <a:rPr lang="en-US" dirty="0"/>
            </a:br>
            <a:r>
              <a:rPr lang="en-US" dirty="0"/>
              <a:t>(Weight Loss Drugs)</a:t>
            </a:r>
          </a:p>
        </p:txBody>
      </p:sp>
      <p:sp>
        <p:nvSpPr>
          <p:cNvPr id="4" name="Slide Number Placeholder 3">
            <a:extLst>
              <a:ext uri="{FF2B5EF4-FFF2-40B4-BE49-F238E27FC236}">
                <a16:creationId xmlns:a16="http://schemas.microsoft.com/office/drawing/2014/main" id="{3BFF8127-1093-EAEC-7D50-4F4210502C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4024114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3B9C-FA82-B6A4-289A-E592922C5351}"/>
              </a:ext>
            </a:extLst>
          </p:cNvPr>
          <p:cNvSpPr>
            <a:spLocks noGrp="1"/>
          </p:cNvSpPr>
          <p:nvPr>
            <p:ph type="title"/>
          </p:nvPr>
        </p:nvSpPr>
        <p:spPr>
          <a:xfrm>
            <a:off x="434415" y="685801"/>
            <a:ext cx="6571060" cy="530223"/>
          </a:xfrm>
        </p:spPr>
        <p:txBody>
          <a:bodyPr/>
          <a:lstStyle/>
          <a:p>
            <a:r>
              <a:rPr lang="en-US" dirty="0"/>
              <a:t>What’s Not There</a:t>
            </a:r>
          </a:p>
        </p:txBody>
      </p:sp>
      <p:sp>
        <p:nvSpPr>
          <p:cNvPr id="3" name="Content Placeholder 2">
            <a:extLst>
              <a:ext uri="{FF2B5EF4-FFF2-40B4-BE49-F238E27FC236}">
                <a16:creationId xmlns:a16="http://schemas.microsoft.com/office/drawing/2014/main" id="{DD4A6E6C-033C-8F66-2AFB-C4337E8A36B1}"/>
              </a:ext>
            </a:extLst>
          </p:cNvPr>
          <p:cNvSpPr>
            <a:spLocks noGrp="1"/>
          </p:cNvSpPr>
          <p:nvPr>
            <p:ph idx="1"/>
          </p:nvPr>
        </p:nvSpPr>
        <p:spPr/>
        <p:txBody>
          <a:bodyPr/>
          <a:lstStyle/>
          <a:p>
            <a:r>
              <a:rPr lang="en-US" dirty="0"/>
              <a:t>Lower doses</a:t>
            </a:r>
          </a:p>
          <a:p>
            <a:endParaRPr lang="en-US" dirty="0"/>
          </a:p>
          <a:p>
            <a:r>
              <a:rPr lang="en-US" dirty="0"/>
              <a:t>Weight neutral comparator group</a:t>
            </a:r>
          </a:p>
        </p:txBody>
      </p:sp>
    </p:spTree>
    <p:extLst>
      <p:ext uri="{BB962C8B-B14F-4D97-AF65-F5344CB8AC3E}">
        <p14:creationId xmlns:p14="http://schemas.microsoft.com/office/powerpoint/2010/main" val="1311875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3ECD-0F68-4E58-345D-B5D7A4EE3CF5}"/>
              </a:ext>
            </a:extLst>
          </p:cNvPr>
          <p:cNvSpPr>
            <a:spLocks noGrp="1"/>
          </p:cNvSpPr>
          <p:nvPr>
            <p:ph type="ctrTitle"/>
          </p:nvPr>
        </p:nvSpPr>
        <p:spPr>
          <a:xfrm>
            <a:off x="866216" y="1574800"/>
            <a:ext cx="6619244" cy="2008236"/>
          </a:xfrm>
        </p:spPr>
        <p:txBody>
          <a:bodyPr wrap="square" anchor="b">
            <a:normAutofit/>
          </a:bodyPr>
          <a:lstStyle/>
          <a:p>
            <a:r>
              <a:rPr lang="en-US" dirty="0"/>
              <a:t>Supporting </a:t>
            </a:r>
            <a:br>
              <a:rPr lang="en-US" dirty="0"/>
            </a:br>
            <a:r>
              <a:rPr lang="en-US" dirty="0"/>
              <a:t>the </a:t>
            </a:r>
            <a:br>
              <a:rPr lang="en-US" dirty="0"/>
            </a:br>
            <a:r>
              <a:rPr lang="en-US" dirty="0"/>
              <a:t>Patient</a:t>
            </a:r>
          </a:p>
        </p:txBody>
      </p:sp>
      <p:sp>
        <p:nvSpPr>
          <p:cNvPr id="4" name="Slide Number Placeholder 3">
            <a:extLst>
              <a:ext uri="{FF2B5EF4-FFF2-40B4-BE49-F238E27FC236}">
                <a16:creationId xmlns:a16="http://schemas.microsoft.com/office/drawing/2014/main" id="{3BFF8127-1093-EAEC-7D50-4F4210502C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3533641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00ecc11f81_0_5"/>
          <p:cNvSpPr txBox="1">
            <a:spLocks noGrp="1"/>
          </p:cNvSpPr>
          <p:nvPr>
            <p:ph type="title"/>
          </p:nvPr>
        </p:nvSpPr>
        <p:spPr>
          <a:xfrm>
            <a:off x="528516" y="398163"/>
            <a:ext cx="7895401" cy="564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700" dirty="0">
                <a:solidFill>
                  <a:schemeClr val="bg1"/>
                </a:solidFill>
              </a:rPr>
              <a:t>Supporting patients around GLP-1 Agonist Drugs</a:t>
            </a:r>
          </a:p>
        </p:txBody>
      </p:sp>
      <p:sp>
        <p:nvSpPr>
          <p:cNvPr id="152" name="Google Shape;152;g200ecc11f81_0_5"/>
          <p:cNvSpPr txBox="1">
            <a:spLocks noGrp="1"/>
          </p:cNvSpPr>
          <p:nvPr>
            <p:ph type="body" idx="1"/>
          </p:nvPr>
        </p:nvSpPr>
        <p:spPr>
          <a:xfrm>
            <a:off x="528517" y="1848402"/>
            <a:ext cx="7895400" cy="828600"/>
          </a:xfrm>
          <a:prstGeom prst="rect">
            <a:avLst/>
          </a:prstGeom>
          <a:noFill/>
          <a:ln>
            <a:noFill/>
          </a:ln>
        </p:spPr>
        <p:txBody>
          <a:bodyPr spcFirstLastPara="1" wrap="square" lIns="91425" tIns="91425" rIns="91425" bIns="91425" anchor="t" anchorCtr="0">
            <a:noAutofit/>
          </a:bodyPr>
          <a:lstStyle/>
          <a:p>
            <a:pPr lvl="0" indent="-298450">
              <a:lnSpc>
                <a:spcPct val="100000"/>
              </a:lnSpc>
              <a:spcBef>
                <a:spcPts val="800"/>
              </a:spcBef>
              <a:buClr>
                <a:schemeClr val="accent1"/>
              </a:buClr>
              <a:buSzPts val="1100"/>
              <a:buFont typeface="Noto Sans Symbols"/>
              <a:buChar char="►"/>
            </a:pPr>
            <a:r>
              <a:rPr lang="en-US" sz="1800" dirty="0">
                <a:solidFill>
                  <a:srgbClr val="3F3F3F"/>
                </a:solidFill>
              </a:rPr>
              <a:t>Explain the options</a:t>
            </a:r>
          </a:p>
          <a:p>
            <a:pPr lvl="1" indent="-298450">
              <a:lnSpc>
                <a:spcPct val="100000"/>
              </a:lnSpc>
              <a:spcBef>
                <a:spcPts val="800"/>
              </a:spcBef>
              <a:buClr>
                <a:schemeClr val="accent1"/>
              </a:buClr>
              <a:buSzPts val="1100"/>
              <a:buFont typeface="Noto Sans Symbols"/>
              <a:buChar char="►"/>
            </a:pPr>
            <a:r>
              <a:rPr lang="en-US" sz="1400" dirty="0">
                <a:solidFill>
                  <a:srgbClr val="3F3F3F"/>
                </a:solidFill>
              </a:rPr>
              <a:t>Explain the research (within your scope of practice)</a:t>
            </a:r>
          </a:p>
          <a:p>
            <a:pPr marL="615950" lvl="1" indent="0">
              <a:lnSpc>
                <a:spcPct val="100000"/>
              </a:lnSpc>
              <a:spcBef>
                <a:spcPts val="800"/>
              </a:spcBef>
              <a:buClr>
                <a:schemeClr val="accent1"/>
              </a:buClr>
              <a:buSzPts val="1100"/>
              <a:buNone/>
            </a:pPr>
            <a:endParaRPr lang="en-US" sz="1400" dirty="0">
              <a:solidFill>
                <a:srgbClr val="3F3F3F"/>
              </a:solidFill>
            </a:endParaRPr>
          </a:p>
          <a:p>
            <a:pPr lvl="0" indent="-298450">
              <a:lnSpc>
                <a:spcPct val="100000"/>
              </a:lnSpc>
              <a:spcBef>
                <a:spcPts val="800"/>
              </a:spcBef>
              <a:buClr>
                <a:schemeClr val="accent1"/>
              </a:buClr>
              <a:buSzPts val="1100"/>
              <a:buFont typeface="Noto Sans Symbols"/>
              <a:buChar char="►"/>
            </a:pPr>
            <a:r>
              <a:rPr lang="en-US" sz="1800" dirty="0">
                <a:solidFill>
                  <a:srgbClr val="3F3F3F"/>
                </a:solidFill>
              </a:rPr>
              <a:t>Explain the right of informed consent/refusal around these drugs</a:t>
            </a:r>
          </a:p>
        </p:txBody>
      </p:sp>
      <p:sp>
        <p:nvSpPr>
          <p:cNvPr id="3" name="Slide Number Placeholder 2">
            <a:extLst>
              <a:ext uri="{FF2B5EF4-FFF2-40B4-BE49-F238E27FC236}">
                <a16:creationId xmlns:a16="http://schemas.microsoft.com/office/drawing/2014/main" id="{9B00A5DB-9D9A-1B8A-BB0F-2F58A1F5E3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1668526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3ECD-0F68-4E58-345D-B5D7A4EE3CF5}"/>
              </a:ext>
            </a:extLst>
          </p:cNvPr>
          <p:cNvSpPr>
            <a:spLocks noGrp="1"/>
          </p:cNvSpPr>
          <p:nvPr>
            <p:ph type="ctrTitle"/>
          </p:nvPr>
        </p:nvSpPr>
        <p:spPr>
          <a:xfrm>
            <a:off x="866216" y="1574800"/>
            <a:ext cx="6619244" cy="2008236"/>
          </a:xfrm>
        </p:spPr>
        <p:txBody>
          <a:bodyPr wrap="square" anchor="b">
            <a:normAutofit/>
          </a:bodyPr>
          <a:lstStyle/>
          <a:p>
            <a:r>
              <a:rPr lang="en-US" dirty="0"/>
              <a:t>Advocating </a:t>
            </a:r>
            <a:br>
              <a:rPr lang="en-US" dirty="0"/>
            </a:br>
            <a:r>
              <a:rPr lang="en-US" dirty="0"/>
              <a:t>for the </a:t>
            </a:r>
            <a:br>
              <a:rPr lang="en-US" dirty="0"/>
            </a:br>
            <a:r>
              <a:rPr lang="en-US" dirty="0"/>
              <a:t>Patient</a:t>
            </a:r>
          </a:p>
        </p:txBody>
      </p:sp>
      <p:sp>
        <p:nvSpPr>
          <p:cNvPr id="4" name="Slide Number Placeholder 3">
            <a:extLst>
              <a:ext uri="{FF2B5EF4-FFF2-40B4-BE49-F238E27FC236}">
                <a16:creationId xmlns:a16="http://schemas.microsoft.com/office/drawing/2014/main" id="{3BFF8127-1093-EAEC-7D50-4F4210502C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290566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00ecc11f81_0_5"/>
          <p:cNvSpPr txBox="1">
            <a:spLocks noGrp="1"/>
          </p:cNvSpPr>
          <p:nvPr>
            <p:ph type="title"/>
          </p:nvPr>
        </p:nvSpPr>
        <p:spPr>
          <a:xfrm>
            <a:off x="661383" y="417213"/>
            <a:ext cx="7895401" cy="564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700" dirty="0">
                <a:solidFill>
                  <a:schemeClr val="bg1"/>
                </a:solidFill>
              </a:rPr>
              <a:t>Advocating for patients around GLP-1 Agonist Drugs</a:t>
            </a:r>
          </a:p>
        </p:txBody>
      </p:sp>
      <p:sp>
        <p:nvSpPr>
          <p:cNvPr id="152" name="Google Shape;152;g200ecc11f81_0_5"/>
          <p:cNvSpPr txBox="1">
            <a:spLocks noGrp="1"/>
          </p:cNvSpPr>
          <p:nvPr>
            <p:ph type="body" idx="1"/>
          </p:nvPr>
        </p:nvSpPr>
        <p:spPr>
          <a:xfrm>
            <a:off x="528517" y="1848402"/>
            <a:ext cx="7895400" cy="828600"/>
          </a:xfrm>
          <a:prstGeom prst="rect">
            <a:avLst/>
          </a:prstGeom>
          <a:noFill/>
          <a:ln>
            <a:noFill/>
          </a:ln>
        </p:spPr>
        <p:txBody>
          <a:bodyPr spcFirstLastPara="1" wrap="square" lIns="91425" tIns="91425" rIns="91425" bIns="91425" anchor="t" anchorCtr="0">
            <a:noAutofit/>
          </a:bodyPr>
          <a:lstStyle/>
          <a:p>
            <a:pPr lvl="0" indent="-298450">
              <a:lnSpc>
                <a:spcPct val="100000"/>
              </a:lnSpc>
              <a:spcBef>
                <a:spcPts val="800"/>
              </a:spcBef>
              <a:buClr>
                <a:schemeClr val="accent1"/>
              </a:buClr>
              <a:buSzPts val="1100"/>
              <a:buFont typeface="Noto Sans Symbols"/>
              <a:buChar char="►"/>
            </a:pPr>
            <a:r>
              <a:rPr lang="en-US" sz="1800" dirty="0">
                <a:solidFill>
                  <a:srgbClr val="3F3F3F"/>
                </a:solidFill>
              </a:rPr>
              <a:t>Assist with eliciting ethical informed consent from providers</a:t>
            </a:r>
          </a:p>
          <a:p>
            <a:pPr lvl="1" indent="-298450">
              <a:lnSpc>
                <a:spcPct val="100000"/>
              </a:lnSpc>
              <a:spcBef>
                <a:spcPts val="800"/>
              </a:spcBef>
              <a:buClr>
                <a:schemeClr val="accent1"/>
              </a:buClr>
              <a:buSzPts val="1100"/>
              <a:buFont typeface="Noto Sans Symbols"/>
              <a:buChar char="►"/>
            </a:pPr>
            <a:r>
              <a:rPr lang="en-US" sz="1600" dirty="0">
                <a:solidFill>
                  <a:srgbClr val="3F3F3F"/>
                </a:solidFill>
              </a:rPr>
              <a:t>Push beyond answers like “all drugs have side effects”</a:t>
            </a:r>
          </a:p>
          <a:p>
            <a:pPr lvl="1" indent="-298450">
              <a:lnSpc>
                <a:spcPct val="100000"/>
              </a:lnSpc>
              <a:spcBef>
                <a:spcPts val="800"/>
              </a:spcBef>
              <a:buClr>
                <a:schemeClr val="accent1"/>
              </a:buClr>
              <a:buSzPts val="1100"/>
              <a:buFont typeface="Noto Sans Symbols"/>
              <a:buChar char="►"/>
            </a:pPr>
            <a:r>
              <a:rPr lang="en-US" sz="1600" dirty="0">
                <a:solidFill>
                  <a:srgbClr val="3F3F3F"/>
                </a:solidFill>
              </a:rPr>
              <a:t>Ask about what information isn’t there</a:t>
            </a:r>
          </a:p>
          <a:p>
            <a:pPr marL="615950" lvl="1" indent="0">
              <a:lnSpc>
                <a:spcPct val="100000"/>
              </a:lnSpc>
              <a:spcBef>
                <a:spcPts val="800"/>
              </a:spcBef>
              <a:buClr>
                <a:schemeClr val="accent1"/>
              </a:buClr>
              <a:buSzPts val="1100"/>
              <a:buNone/>
            </a:pPr>
            <a:endParaRPr lang="en-US" sz="1600" dirty="0">
              <a:solidFill>
                <a:srgbClr val="3F3F3F"/>
              </a:solidFill>
            </a:endParaRPr>
          </a:p>
          <a:p>
            <a:pPr indent="-298450">
              <a:lnSpc>
                <a:spcPct val="100000"/>
              </a:lnSpc>
              <a:spcBef>
                <a:spcPts val="800"/>
              </a:spcBef>
              <a:buClr>
                <a:schemeClr val="accent1"/>
              </a:buClr>
              <a:buSzPts val="1100"/>
              <a:buFont typeface="Noto Sans Symbols"/>
              <a:buChar char="►"/>
            </a:pPr>
            <a:r>
              <a:rPr lang="en-US" sz="1800" dirty="0">
                <a:solidFill>
                  <a:srgbClr val="3F3F3F"/>
                </a:solidFill>
              </a:rPr>
              <a:t>Alternative options</a:t>
            </a:r>
          </a:p>
          <a:p>
            <a:pPr lvl="1" indent="-298450">
              <a:lnSpc>
                <a:spcPct val="100000"/>
              </a:lnSpc>
              <a:spcBef>
                <a:spcPts val="800"/>
              </a:spcBef>
              <a:buClr>
                <a:schemeClr val="accent1"/>
              </a:buClr>
              <a:buSzPts val="1100"/>
              <a:buFont typeface="Noto Sans Symbols"/>
              <a:buChar char="►"/>
            </a:pPr>
            <a:r>
              <a:rPr lang="en-US" sz="1600" dirty="0">
                <a:solidFill>
                  <a:srgbClr val="3F3F3F"/>
                </a:solidFill>
              </a:rPr>
              <a:t>Weight-neutral options</a:t>
            </a:r>
          </a:p>
          <a:p>
            <a:pPr lvl="1" indent="-298450">
              <a:lnSpc>
                <a:spcPct val="100000"/>
              </a:lnSpc>
              <a:spcBef>
                <a:spcPts val="800"/>
              </a:spcBef>
              <a:buClr>
                <a:schemeClr val="accent1"/>
              </a:buClr>
              <a:buSzPts val="1100"/>
              <a:buFont typeface="Noto Sans Symbols"/>
              <a:buChar char="►"/>
            </a:pPr>
            <a:r>
              <a:rPr lang="en-US" sz="1600" dirty="0">
                <a:solidFill>
                  <a:srgbClr val="3F3F3F"/>
                </a:solidFill>
              </a:rPr>
              <a:t>Alternative medications</a:t>
            </a:r>
          </a:p>
          <a:p>
            <a:pPr lvl="1" indent="-298450">
              <a:lnSpc>
                <a:spcPct val="100000"/>
              </a:lnSpc>
              <a:spcBef>
                <a:spcPts val="800"/>
              </a:spcBef>
              <a:buClr>
                <a:schemeClr val="accent1"/>
              </a:buClr>
              <a:buSzPts val="1100"/>
              <a:buFont typeface="Noto Sans Symbols"/>
              <a:buChar char="►"/>
            </a:pPr>
            <a:endParaRPr lang="en-US" sz="1600" dirty="0">
              <a:solidFill>
                <a:srgbClr val="3F3F3F"/>
              </a:solidFill>
            </a:endParaRPr>
          </a:p>
        </p:txBody>
      </p:sp>
      <p:sp>
        <p:nvSpPr>
          <p:cNvPr id="3" name="Slide Number Placeholder 2">
            <a:extLst>
              <a:ext uri="{FF2B5EF4-FFF2-40B4-BE49-F238E27FC236}">
                <a16:creationId xmlns:a16="http://schemas.microsoft.com/office/drawing/2014/main" id="{9B00A5DB-9D9A-1B8A-BB0F-2F58A1F5E3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3956064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3ECD-0F68-4E58-345D-B5D7A4EE3CF5}"/>
              </a:ext>
            </a:extLst>
          </p:cNvPr>
          <p:cNvSpPr>
            <a:spLocks noGrp="1"/>
          </p:cNvSpPr>
          <p:nvPr>
            <p:ph type="ctrTitle"/>
          </p:nvPr>
        </p:nvSpPr>
        <p:spPr>
          <a:xfrm>
            <a:off x="866216" y="1574800"/>
            <a:ext cx="6619244" cy="2008236"/>
          </a:xfrm>
        </p:spPr>
        <p:txBody>
          <a:bodyPr wrap="square" anchor="b">
            <a:normAutofit/>
          </a:bodyPr>
          <a:lstStyle/>
          <a:p>
            <a:r>
              <a:rPr lang="en-US" dirty="0"/>
              <a:t>BMI-Based </a:t>
            </a:r>
            <a:br>
              <a:rPr lang="en-US" dirty="0"/>
            </a:br>
            <a:r>
              <a:rPr lang="en-US" dirty="0"/>
              <a:t>Denials </a:t>
            </a:r>
            <a:br>
              <a:rPr lang="en-US" dirty="0"/>
            </a:br>
            <a:r>
              <a:rPr lang="en-US" dirty="0"/>
              <a:t>of Care</a:t>
            </a:r>
          </a:p>
        </p:txBody>
      </p:sp>
      <p:sp>
        <p:nvSpPr>
          <p:cNvPr id="4" name="Slide Number Placeholder 3">
            <a:extLst>
              <a:ext uri="{FF2B5EF4-FFF2-40B4-BE49-F238E27FC236}">
                <a16:creationId xmlns:a16="http://schemas.microsoft.com/office/drawing/2014/main" id="{3BFF8127-1093-EAEC-7D50-4F4210502C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3812166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00ecc11f81_0_5"/>
          <p:cNvSpPr txBox="1">
            <a:spLocks noGrp="1"/>
          </p:cNvSpPr>
          <p:nvPr>
            <p:ph type="title"/>
          </p:nvPr>
        </p:nvSpPr>
        <p:spPr>
          <a:xfrm>
            <a:off x="661383" y="607713"/>
            <a:ext cx="7895401" cy="564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700" dirty="0">
                <a:solidFill>
                  <a:schemeClr val="bg1"/>
                </a:solidFill>
              </a:rPr>
              <a:t>Basics</a:t>
            </a:r>
          </a:p>
        </p:txBody>
      </p:sp>
      <p:sp>
        <p:nvSpPr>
          <p:cNvPr id="152" name="Google Shape;152;g200ecc11f81_0_5"/>
          <p:cNvSpPr txBox="1">
            <a:spLocks noGrp="1"/>
          </p:cNvSpPr>
          <p:nvPr>
            <p:ph type="body" idx="1"/>
          </p:nvPr>
        </p:nvSpPr>
        <p:spPr>
          <a:xfrm>
            <a:off x="498372" y="1486661"/>
            <a:ext cx="7895400" cy="828600"/>
          </a:xfrm>
          <a:prstGeom prst="rect">
            <a:avLst/>
          </a:prstGeom>
          <a:noFill/>
          <a:ln>
            <a:noFill/>
          </a:ln>
        </p:spPr>
        <p:txBody>
          <a:bodyPr spcFirstLastPara="1" wrap="square" lIns="91425" tIns="91425" rIns="91425" bIns="91425" anchor="t" anchorCtr="0">
            <a:noAutofit/>
          </a:bodyPr>
          <a:lstStyle/>
          <a:p>
            <a:pPr lvl="0" indent="-298450">
              <a:lnSpc>
                <a:spcPct val="100000"/>
              </a:lnSpc>
              <a:spcBef>
                <a:spcPts val="800"/>
              </a:spcBef>
              <a:buClr>
                <a:schemeClr val="accent1"/>
              </a:buClr>
              <a:buSzPts val="1100"/>
              <a:buFont typeface="Noto Sans Symbols"/>
              <a:buChar char="►"/>
            </a:pPr>
            <a:r>
              <a:rPr lang="en-US" sz="1800" dirty="0">
                <a:solidFill>
                  <a:srgbClr val="3F3F3F"/>
                </a:solidFill>
              </a:rPr>
              <a:t>Occur when people are refused medical procedures unless or until they meet the BMI or weight requirement</a:t>
            </a:r>
            <a:br>
              <a:rPr lang="en-US" sz="1800" dirty="0">
                <a:solidFill>
                  <a:srgbClr val="3F3F3F"/>
                </a:solidFill>
              </a:rPr>
            </a:br>
            <a:endParaRPr lang="en-US" sz="1800" dirty="0">
              <a:solidFill>
                <a:srgbClr val="3F3F3F"/>
              </a:solidFill>
            </a:endParaRPr>
          </a:p>
          <a:p>
            <a:pPr lvl="0" indent="-298450">
              <a:lnSpc>
                <a:spcPct val="100000"/>
              </a:lnSpc>
              <a:spcBef>
                <a:spcPts val="800"/>
              </a:spcBef>
              <a:buClr>
                <a:schemeClr val="accent1"/>
              </a:buClr>
              <a:buSzPts val="1100"/>
              <a:buFont typeface="Noto Sans Symbols"/>
              <a:buChar char="►"/>
            </a:pPr>
            <a:r>
              <a:rPr lang="en-US" sz="1800" dirty="0">
                <a:solidFill>
                  <a:srgbClr val="3F3F3F"/>
                </a:solidFill>
              </a:rPr>
              <a:t>Justifications</a:t>
            </a:r>
          </a:p>
          <a:p>
            <a:pPr lvl="1" indent="-298450">
              <a:lnSpc>
                <a:spcPct val="100000"/>
              </a:lnSpc>
              <a:spcBef>
                <a:spcPts val="800"/>
              </a:spcBef>
              <a:buClr>
                <a:schemeClr val="accent1"/>
              </a:buClr>
              <a:buSzPts val="1100"/>
              <a:buFont typeface="Noto Sans Symbols"/>
              <a:buChar char="►"/>
            </a:pPr>
            <a:r>
              <a:rPr lang="en-US" sz="1600" dirty="0">
                <a:solidFill>
                  <a:srgbClr val="3F3F3F"/>
                </a:solidFill>
              </a:rPr>
              <a:t>Complication rates and outcomes</a:t>
            </a:r>
          </a:p>
          <a:p>
            <a:pPr lvl="1" indent="-298450">
              <a:lnSpc>
                <a:spcPct val="100000"/>
              </a:lnSpc>
              <a:spcBef>
                <a:spcPts val="800"/>
              </a:spcBef>
              <a:buClr>
                <a:schemeClr val="accent1"/>
              </a:buClr>
              <a:buSzPts val="1100"/>
              <a:buFont typeface="Noto Sans Symbols"/>
              <a:buChar char="►"/>
            </a:pPr>
            <a:r>
              <a:rPr lang="en-US" sz="1600" dirty="0">
                <a:solidFill>
                  <a:srgbClr val="3F3F3F"/>
                </a:solidFill>
              </a:rPr>
              <a:t>Based on and perpetuate weight stigma</a:t>
            </a:r>
          </a:p>
          <a:p>
            <a:pPr lvl="1" indent="-298450">
              <a:lnSpc>
                <a:spcPct val="100000"/>
              </a:lnSpc>
              <a:spcBef>
                <a:spcPts val="800"/>
              </a:spcBef>
              <a:buClr>
                <a:schemeClr val="accent1"/>
              </a:buClr>
              <a:buSzPts val="1100"/>
              <a:buFont typeface="Noto Sans Symbols"/>
              <a:buChar char="►"/>
            </a:pPr>
            <a:r>
              <a:rPr lang="en-US" sz="1600" dirty="0">
                <a:solidFill>
                  <a:srgbClr val="3F3F3F"/>
                </a:solidFill>
              </a:rPr>
              <a:t>Denied wanted surgery and then referred to weight loss surgery</a:t>
            </a:r>
          </a:p>
          <a:p>
            <a:pPr lvl="1" indent="-298450">
              <a:lnSpc>
                <a:spcPct val="100000"/>
              </a:lnSpc>
              <a:spcBef>
                <a:spcPts val="800"/>
              </a:spcBef>
              <a:buClr>
                <a:schemeClr val="accent1"/>
              </a:buClr>
              <a:buSzPts val="1100"/>
              <a:buFont typeface="Noto Sans Symbols"/>
              <a:buChar char="►"/>
            </a:pPr>
            <a:r>
              <a:rPr lang="en-US" sz="1600" dirty="0">
                <a:solidFill>
                  <a:srgbClr val="3F3F3F"/>
                </a:solidFill>
              </a:rPr>
              <a:t>Offered for emergencies but not planned</a:t>
            </a:r>
          </a:p>
          <a:p>
            <a:pPr lvl="1" indent="-298450">
              <a:lnSpc>
                <a:spcPct val="100000"/>
              </a:lnSpc>
              <a:spcBef>
                <a:spcPts val="800"/>
              </a:spcBef>
              <a:buClr>
                <a:schemeClr val="accent1"/>
              </a:buClr>
              <a:buSzPts val="1100"/>
              <a:buFont typeface="Noto Sans Symbols"/>
              <a:buChar char="►"/>
            </a:pPr>
            <a:r>
              <a:rPr lang="en-US" sz="1600" dirty="0">
                <a:solidFill>
                  <a:srgbClr val="3F3F3F"/>
                </a:solidFill>
              </a:rPr>
              <a:t>Surgeon stats</a:t>
            </a:r>
          </a:p>
          <a:p>
            <a:pPr lvl="1" indent="-298450">
              <a:lnSpc>
                <a:spcPct val="100000"/>
              </a:lnSpc>
              <a:spcBef>
                <a:spcPts val="800"/>
              </a:spcBef>
              <a:buClr>
                <a:schemeClr val="accent1"/>
              </a:buClr>
              <a:buSzPts val="1100"/>
              <a:buFont typeface="Noto Sans Symbols"/>
              <a:buChar char="►"/>
            </a:pPr>
            <a:r>
              <a:rPr lang="en-US" sz="1600" dirty="0">
                <a:solidFill>
                  <a:srgbClr val="3F3F3F"/>
                </a:solidFill>
              </a:rPr>
              <a:t>Resources</a:t>
            </a:r>
          </a:p>
          <a:p>
            <a:pPr indent="-298450">
              <a:lnSpc>
                <a:spcPct val="100000"/>
              </a:lnSpc>
              <a:spcBef>
                <a:spcPts val="800"/>
              </a:spcBef>
              <a:buClr>
                <a:schemeClr val="accent1"/>
              </a:buClr>
              <a:buSzPts val="1100"/>
              <a:buFont typeface="Noto Sans Symbols"/>
              <a:buChar char="►"/>
            </a:pPr>
            <a:endParaRPr lang="en-US" sz="1800" dirty="0">
              <a:solidFill>
                <a:srgbClr val="3F3F3F"/>
              </a:solidFill>
            </a:endParaRPr>
          </a:p>
          <a:p>
            <a:pPr lvl="1" indent="-298450">
              <a:lnSpc>
                <a:spcPct val="100000"/>
              </a:lnSpc>
              <a:spcBef>
                <a:spcPts val="800"/>
              </a:spcBef>
              <a:buClr>
                <a:schemeClr val="accent1"/>
              </a:buClr>
              <a:buSzPts val="1100"/>
              <a:buFont typeface="Noto Sans Symbols"/>
              <a:buChar char="►"/>
            </a:pPr>
            <a:endParaRPr lang="en-US" sz="1600" dirty="0">
              <a:solidFill>
                <a:srgbClr val="3F3F3F"/>
              </a:solidFill>
            </a:endParaRPr>
          </a:p>
          <a:p>
            <a:pPr lvl="0" indent="-298450">
              <a:lnSpc>
                <a:spcPct val="100000"/>
              </a:lnSpc>
              <a:spcBef>
                <a:spcPts val="800"/>
              </a:spcBef>
              <a:buClr>
                <a:schemeClr val="accent1"/>
              </a:buClr>
              <a:buSzPts val="1100"/>
              <a:buFont typeface="Noto Sans Symbols"/>
              <a:buChar char="►"/>
            </a:pPr>
            <a:endParaRPr lang="en-US" sz="1800" dirty="0">
              <a:solidFill>
                <a:srgbClr val="3F3F3F"/>
              </a:solidFill>
            </a:endParaRPr>
          </a:p>
          <a:p>
            <a:pPr lvl="0" indent="-298450">
              <a:lnSpc>
                <a:spcPct val="100000"/>
              </a:lnSpc>
              <a:spcBef>
                <a:spcPts val="800"/>
              </a:spcBef>
              <a:buClr>
                <a:schemeClr val="accent1"/>
              </a:buClr>
              <a:buSzPts val="1100"/>
              <a:buFont typeface="Noto Sans Symbols"/>
              <a:buChar char="►"/>
            </a:pPr>
            <a:endParaRPr lang="en-US" sz="1600" dirty="0">
              <a:solidFill>
                <a:srgbClr val="3F3F3F"/>
              </a:solidFill>
            </a:endParaRPr>
          </a:p>
        </p:txBody>
      </p:sp>
      <p:sp>
        <p:nvSpPr>
          <p:cNvPr id="3" name="Slide Number Placeholder 2">
            <a:extLst>
              <a:ext uri="{FF2B5EF4-FFF2-40B4-BE49-F238E27FC236}">
                <a16:creationId xmlns:a16="http://schemas.microsoft.com/office/drawing/2014/main" id="{9B00A5DB-9D9A-1B8A-BB0F-2F58A1F5E3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1081394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0B8A-5F6E-E6D9-9AF0-C491EF9AC05A}"/>
              </a:ext>
            </a:extLst>
          </p:cNvPr>
          <p:cNvSpPr>
            <a:spLocks noGrp="1"/>
          </p:cNvSpPr>
          <p:nvPr>
            <p:ph type="title"/>
          </p:nvPr>
        </p:nvSpPr>
        <p:spPr>
          <a:xfrm>
            <a:off x="497047" y="647701"/>
            <a:ext cx="6571060" cy="530223"/>
          </a:xfrm>
        </p:spPr>
        <p:txBody>
          <a:bodyPr/>
          <a:lstStyle/>
          <a:p>
            <a:r>
              <a:rPr lang="en-US" dirty="0"/>
              <a:t>Grounding Principle to Patients</a:t>
            </a:r>
          </a:p>
        </p:txBody>
      </p:sp>
      <p:sp>
        <p:nvSpPr>
          <p:cNvPr id="3" name="Content Placeholder 2">
            <a:extLst>
              <a:ext uri="{FF2B5EF4-FFF2-40B4-BE49-F238E27FC236}">
                <a16:creationId xmlns:a16="http://schemas.microsoft.com/office/drawing/2014/main" id="{72072BD0-D5D9-21A1-C518-52753FCF78B2}"/>
              </a:ext>
            </a:extLst>
          </p:cNvPr>
          <p:cNvSpPr>
            <a:spLocks noGrp="1"/>
          </p:cNvSpPr>
          <p:nvPr>
            <p:ph idx="1"/>
          </p:nvPr>
        </p:nvSpPr>
        <p:spPr>
          <a:xfrm>
            <a:off x="497047" y="1723937"/>
            <a:ext cx="8217017" cy="3271707"/>
          </a:xfrm>
        </p:spPr>
        <p:txBody>
          <a:bodyPr>
            <a:normAutofit fontScale="55000" lnSpcReduction="20000"/>
          </a:bodyPr>
          <a:lstStyle/>
          <a:p>
            <a:pPr marL="0" indent="0" algn="ctr">
              <a:buNone/>
            </a:pPr>
            <a:r>
              <a:rPr lang="en-US" sz="3000" dirty="0"/>
              <a:t>BMI-based denials hold healthcare hostage </a:t>
            </a:r>
          </a:p>
          <a:p>
            <a:pPr marL="0" indent="0" algn="ctr">
              <a:buNone/>
            </a:pPr>
            <a:r>
              <a:rPr lang="en-US" sz="3000" dirty="0"/>
              <a:t>for a weight loss ransom</a:t>
            </a:r>
          </a:p>
          <a:p>
            <a:pPr marL="0" indent="0" algn="ctr">
              <a:buNone/>
            </a:pPr>
            <a:endParaRPr lang="en-US" sz="3000" dirty="0"/>
          </a:p>
          <a:p>
            <a:pPr marL="0" indent="0" algn="ctr">
              <a:buNone/>
            </a:pPr>
            <a:r>
              <a:rPr lang="en-US" sz="3000" dirty="0"/>
              <a:t>This is becoming your problem,</a:t>
            </a:r>
          </a:p>
          <a:p>
            <a:pPr marL="0" indent="0" algn="ctr">
              <a:buNone/>
            </a:pPr>
            <a:r>
              <a:rPr lang="en-US" sz="3000" dirty="0"/>
              <a:t>but it is not your fault </a:t>
            </a:r>
          </a:p>
          <a:p>
            <a:pPr marL="0" indent="0" algn="ctr">
              <a:buNone/>
            </a:pPr>
            <a:endParaRPr lang="en-US" sz="3000" dirty="0"/>
          </a:p>
          <a:p>
            <a:pPr marL="0" indent="0" algn="ctr">
              <a:buNone/>
            </a:pPr>
            <a:r>
              <a:rPr lang="en-US" sz="3000" dirty="0"/>
              <a:t>You deserve ethical, evidence-based care </a:t>
            </a:r>
          </a:p>
          <a:p>
            <a:pPr marL="0" indent="0" algn="ctr">
              <a:buNone/>
            </a:pPr>
            <a:r>
              <a:rPr lang="en-US" sz="3000" dirty="0"/>
              <a:t>in the body you have </a:t>
            </a:r>
          </a:p>
          <a:p>
            <a:pPr marL="0" indent="0" algn="ctr">
              <a:buNone/>
            </a:pPr>
            <a:endParaRPr lang="en-US" sz="3000" dirty="0"/>
          </a:p>
          <a:p>
            <a:pPr marL="0" indent="0" algn="ctr">
              <a:buNone/>
            </a:pPr>
            <a:r>
              <a:rPr lang="en-US" sz="3000" dirty="0"/>
              <a:t>Here are your choices…</a:t>
            </a:r>
          </a:p>
        </p:txBody>
      </p:sp>
      <p:sp>
        <p:nvSpPr>
          <p:cNvPr id="4" name="Slide Number Placeholder 3">
            <a:extLst>
              <a:ext uri="{FF2B5EF4-FFF2-40B4-BE49-F238E27FC236}">
                <a16:creationId xmlns:a16="http://schemas.microsoft.com/office/drawing/2014/main" id="{B50F9E32-8037-F6E7-948D-C69A6F9298FB}"/>
              </a:ext>
            </a:extLst>
          </p:cNvPr>
          <p:cNvSpPr>
            <a:spLocks noGrp="1"/>
          </p:cNvSpPr>
          <p:nvPr>
            <p:ph type="sldNum" sz="quarter" idx="12"/>
          </p:nvPr>
        </p:nvSpPr>
        <p:spPr/>
        <p:txBody>
          <a:bodyPr/>
          <a:lstStyle/>
          <a:p>
            <a:fld id="{D681D48C-6A42-452F-80BA-55C5D9F50991}" type="slidenum">
              <a:rPr lang="en-US" smtClean="0"/>
              <a:t>37</a:t>
            </a:fld>
            <a:endParaRPr lang="en-US"/>
          </a:p>
        </p:txBody>
      </p:sp>
    </p:spTree>
    <p:extLst>
      <p:ext uri="{BB962C8B-B14F-4D97-AF65-F5344CB8AC3E}">
        <p14:creationId xmlns:p14="http://schemas.microsoft.com/office/powerpoint/2010/main" val="4058043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1E90-634E-4A71-89B6-7E06B38698C0}"/>
              </a:ext>
            </a:extLst>
          </p:cNvPr>
          <p:cNvSpPr>
            <a:spLocks noGrp="1"/>
          </p:cNvSpPr>
          <p:nvPr>
            <p:ph type="title"/>
          </p:nvPr>
        </p:nvSpPr>
        <p:spPr>
          <a:xfrm>
            <a:off x="421715" y="673101"/>
            <a:ext cx="6571060" cy="530223"/>
          </a:xfrm>
        </p:spPr>
        <p:txBody>
          <a:bodyPr/>
          <a:lstStyle/>
          <a:p>
            <a:r>
              <a:rPr lang="en-US" dirty="0"/>
              <a:t>Joint Replacement</a:t>
            </a:r>
          </a:p>
        </p:txBody>
      </p:sp>
      <p:sp>
        <p:nvSpPr>
          <p:cNvPr id="4" name="Rectangle 1">
            <a:extLst>
              <a:ext uri="{FF2B5EF4-FFF2-40B4-BE49-F238E27FC236}">
                <a16:creationId xmlns:a16="http://schemas.microsoft.com/office/drawing/2014/main" id="{630E7411-38D8-4BB4-A532-1CCB0EA11733}"/>
              </a:ext>
            </a:extLst>
          </p:cNvPr>
          <p:cNvSpPr>
            <a:spLocks noGrp="1" noChangeArrowheads="1"/>
          </p:cNvSpPr>
          <p:nvPr>
            <p:ph idx="1"/>
          </p:nvPr>
        </p:nvSpPr>
        <p:spPr bwMode="auto">
          <a:xfrm>
            <a:off x="254000" y="2009666"/>
            <a:ext cx="8726714" cy="28661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685800">
              <a:buClrTx/>
              <a:buSzTx/>
              <a:buNone/>
            </a:pPr>
            <a:r>
              <a:rPr lang="en-US" altLang="en-US" sz="1500" b="1" dirty="0" err="1">
                <a:latin typeface="inherit"/>
              </a:rPr>
              <a:t>Inacia</a:t>
            </a:r>
            <a:r>
              <a:rPr lang="en-US" altLang="en-US" sz="1500" b="1" dirty="0">
                <a:latin typeface="inherit"/>
              </a:rPr>
              <a:t> et. al, The risk of surgical site infection and re-admission</a:t>
            </a:r>
            <a:r>
              <a:rPr lang="en-US" altLang="en-US" sz="1500" dirty="0">
                <a:latin typeface="inherit"/>
              </a:rPr>
              <a:t>…</a:t>
            </a:r>
          </a:p>
          <a:p>
            <a:pPr marL="0" indent="0" defTabSz="685800">
              <a:buClrTx/>
              <a:buSzTx/>
              <a:buNone/>
            </a:pPr>
            <a:r>
              <a:rPr lang="en-US" altLang="en-US" dirty="0">
                <a:latin typeface="inherit"/>
              </a:rPr>
              <a:t>“Study of Kaiser members shows worse outcomes with intentional weight loss before surgery”</a:t>
            </a:r>
          </a:p>
          <a:p>
            <a:pPr marL="0" indent="0" defTabSz="685800">
              <a:buClrTx/>
              <a:buSzTx/>
              <a:buNone/>
            </a:pPr>
            <a:endParaRPr lang="en-US" altLang="en-US" sz="825" dirty="0"/>
          </a:p>
          <a:p>
            <a:pPr marL="0" indent="0" defTabSz="685800">
              <a:buClrTx/>
              <a:buSzTx/>
              <a:buNone/>
            </a:pPr>
            <a:r>
              <a:rPr lang="en-US" altLang="en-US" sz="1500" b="1" dirty="0">
                <a:latin typeface="inherit"/>
              </a:rPr>
              <a:t>Smith et. al., Does bariatric surgery prior to total hip or knee replacement reduce post-operative complications</a:t>
            </a:r>
          </a:p>
          <a:p>
            <a:pPr marL="0" indent="0" defTabSz="685800">
              <a:buClrTx/>
              <a:buSzTx/>
              <a:buNone/>
            </a:pPr>
            <a:r>
              <a:rPr lang="en-US" altLang="en-US" dirty="0">
                <a:latin typeface="inherit"/>
              </a:rPr>
              <a:t>“Weight loss surgery does not improve surgical complication rates”</a:t>
            </a:r>
          </a:p>
          <a:p>
            <a:pPr marL="0" indent="0" defTabSz="685800">
              <a:buClrTx/>
              <a:buSzTx/>
              <a:buNone/>
            </a:pPr>
            <a:br>
              <a:rPr lang="en-US" altLang="en-US" sz="1800" dirty="0">
                <a:latin typeface="inherit"/>
              </a:rPr>
            </a:br>
            <a:r>
              <a:rPr lang="en-US" altLang="en-US" sz="1500" b="1" dirty="0">
                <a:latin typeface="inherit"/>
              </a:rPr>
              <a:t>Cao et. al, </a:t>
            </a:r>
            <a:r>
              <a:rPr lang="en-US" altLang="en-US" sz="1500" b="1" dirty="0" err="1">
                <a:latin typeface="inherit"/>
              </a:rPr>
              <a:t>ob</a:t>
            </a:r>
            <a:r>
              <a:rPr lang="en-US" altLang="en-US" sz="1500" b="1" dirty="0">
                <a:latin typeface="inherit"/>
              </a:rPr>
              <a:t>*</a:t>
            </a:r>
            <a:r>
              <a:rPr lang="en-US" altLang="en-US" sz="1500" b="1" dirty="0" err="1">
                <a:latin typeface="inherit"/>
              </a:rPr>
              <a:t>sity</a:t>
            </a:r>
            <a:r>
              <a:rPr lang="en-US" altLang="en-US" sz="1500" b="1" dirty="0">
                <a:latin typeface="inherit"/>
              </a:rPr>
              <a:t> does not increase blood loss or incidence of immediate postoperative complications …</a:t>
            </a:r>
          </a:p>
          <a:p>
            <a:pPr marL="0" indent="0" defTabSz="685800">
              <a:buClrTx/>
              <a:buSzTx/>
              <a:buNone/>
            </a:pPr>
            <a:r>
              <a:rPr lang="en-US" altLang="en-US" dirty="0">
                <a:latin typeface="inherit"/>
              </a:rPr>
              <a:t>“Ob*</a:t>
            </a:r>
            <a:r>
              <a:rPr lang="en-US" altLang="en-US" dirty="0" err="1">
                <a:latin typeface="inherit"/>
              </a:rPr>
              <a:t>sity</a:t>
            </a:r>
            <a:r>
              <a:rPr lang="en-US" altLang="en-US" dirty="0">
                <a:latin typeface="inherit"/>
              </a:rPr>
              <a:t> does not increase blood loss or incidence of immediate postoperative complications”</a:t>
            </a:r>
            <a:br>
              <a:rPr lang="en-US" altLang="en-US" sz="1800" dirty="0">
                <a:latin typeface="inherit"/>
              </a:rPr>
            </a:br>
            <a:endParaRPr lang="en-US" altLang="en-US" sz="1500" dirty="0">
              <a:latin typeface="inherit"/>
            </a:endParaRPr>
          </a:p>
          <a:p>
            <a:pPr marL="0" indent="0" defTabSz="685800">
              <a:buClrTx/>
              <a:buSzTx/>
              <a:buNone/>
            </a:pPr>
            <a:r>
              <a:rPr lang="en-US" altLang="en-US" sz="1500" b="1" dirty="0">
                <a:latin typeface="inherit"/>
              </a:rPr>
              <a:t>Wenjun et.al., Functional Gain and Pain Relief After Total Joint Replacement According to </a:t>
            </a:r>
            <a:r>
              <a:rPr lang="en-US" altLang="en-US" sz="1500" b="1" dirty="0" err="1">
                <a:latin typeface="inherit"/>
              </a:rPr>
              <a:t>ob</a:t>
            </a:r>
            <a:r>
              <a:rPr lang="en-US" altLang="en-US" sz="1500" b="1" dirty="0">
                <a:latin typeface="inherit"/>
              </a:rPr>
              <a:t>*</a:t>
            </a:r>
            <a:r>
              <a:rPr lang="en-US" altLang="en-US" sz="1500" b="1" dirty="0" err="1">
                <a:latin typeface="inherit"/>
              </a:rPr>
              <a:t>sity</a:t>
            </a:r>
            <a:r>
              <a:rPr lang="en-US" altLang="en-US" sz="1500" b="1" dirty="0">
                <a:latin typeface="inherit"/>
              </a:rPr>
              <a:t> Status</a:t>
            </a:r>
          </a:p>
          <a:p>
            <a:pPr marL="0" indent="0" defTabSz="685800">
              <a:buClrTx/>
              <a:buSzTx/>
              <a:buNone/>
            </a:pPr>
            <a:r>
              <a:rPr lang="en-US" altLang="en-US" dirty="0">
                <a:latin typeface="inherit"/>
              </a:rPr>
              <a:t>"Our data shows it's not necessary to ask patients to lose weight prior to surgery…s</a:t>
            </a:r>
            <a:r>
              <a:rPr lang="en-US" dirty="0">
                <a:latin typeface="inherit"/>
              </a:rPr>
              <a:t>evere m*</a:t>
            </a:r>
            <a:r>
              <a:rPr lang="en-US" dirty="0" err="1">
                <a:latin typeface="inherit"/>
              </a:rPr>
              <a:t>rbidly</a:t>
            </a:r>
            <a:r>
              <a:rPr lang="en-US" dirty="0">
                <a:latin typeface="inherit"/>
              </a:rPr>
              <a:t> </a:t>
            </a:r>
            <a:r>
              <a:rPr lang="en-US" dirty="0" err="1">
                <a:latin typeface="inherit"/>
              </a:rPr>
              <a:t>ob</a:t>
            </a:r>
            <a:r>
              <a:rPr lang="en-US" dirty="0">
                <a:latin typeface="inherit"/>
              </a:rPr>
              <a:t>*se patients can benefit almost equally as normal weight patients in pain relief and gains in physical function.”</a:t>
            </a:r>
            <a:endParaRPr lang="en-US" altLang="en-US" dirty="0">
              <a:latin typeface="inherit"/>
            </a:endParaRPr>
          </a:p>
        </p:txBody>
      </p:sp>
      <p:sp>
        <p:nvSpPr>
          <p:cNvPr id="3" name="Slide Number Placeholder 2">
            <a:extLst>
              <a:ext uri="{FF2B5EF4-FFF2-40B4-BE49-F238E27FC236}">
                <a16:creationId xmlns:a16="http://schemas.microsoft.com/office/drawing/2014/main" id="{6A25E49B-624A-4173-9204-F7A3EA58C834}"/>
              </a:ext>
            </a:extLst>
          </p:cNvPr>
          <p:cNvSpPr>
            <a:spLocks noGrp="1"/>
          </p:cNvSpPr>
          <p:nvPr>
            <p:ph type="sldNum" sz="quarter" idx="12"/>
          </p:nvPr>
        </p:nvSpPr>
        <p:spPr/>
        <p:txBody>
          <a:bodyPr/>
          <a:lstStyle/>
          <a:p>
            <a:fld id="{FEA03840-B047-40F7-B044-8C9181D1A293}" type="slidenum">
              <a:rPr lang="en-US" smtClean="0"/>
              <a:t>38</a:t>
            </a:fld>
            <a:endParaRPr lang="en-US"/>
          </a:p>
        </p:txBody>
      </p:sp>
    </p:spTree>
    <p:extLst>
      <p:ext uri="{BB962C8B-B14F-4D97-AF65-F5344CB8AC3E}">
        <p14:creationId xmlns:p14="http://schemas.microsoft.com/office/powerpoint/2010/main" val="137311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1656-1821-B4FE-7B54-8523FF7055C3}"/>
              </a:ext>
            </a:extLst>
          </p:cNvPr>
          <p:cNvSpPr>
            <a:spLocks noGrp="1"/>
          </p:cNvSpPr>
          <p:nvPr>
            <p:ph type="title"/>
          </p:nvPr>
        </p:nvSpPr>
        <p:spPr>
          <a:xfrm>
            <a:off x="599515" y="628651"/>
            <a:ext cx="6571060" cy="530223"/>
          </a:xfrm>
        </p:spPr>
        <p:txBody>
          <a:bodyPr/>
          <a:lstStyle/>
          <a:p>
            <a:r>
              <a:rPr lang="en-US" dirty="0"/>
              <a:t>Lumbar Spine </a:t>
            </a:r>
          </a:p>
        </p:txBody>
      </p:sp>
      <p:sp>
        <p:nvSpPr>
          <p:cNvPr id="3" name="Text Placeholder 2">
            <a:extLst>
              <a:ext uri="{FF2B5EF4-FFF2-40B4-BE49-F238E27FC236}">
                <a16:creationId xmlns:a16="http://schemas.microsoft.com/office/drawing/2014/main" id="{17DCB0DD-5149-ED91-2B0E-22F938B57552}"/>
              </a:ext>
            </a:extLst>
          </p:cNvPr>
          <p:cNvSpPr>
            <a:spLocks noGrp="1"/>
          </p:cNvSpPr>
          <p:nvPr>
            <p:ph type="body" idx="1"/>
          </p:nvPr>
        </p:nvSpPr>
        <p:spPr>
          <a:xfrm>
            <a:off x="0" y="1662130"/>
            <a:ext cx="9042400" cy="3481370"/>
          </a:xfrm>
        </p:spPr>
        <p:txBody>
          <a:bodyPr>
            <a:noAutofit/>
          </a:bodyPr>
          <a:lstStyle/>
          <a:p>
            <a:pPr marL="158750" indent="0">
              <a:buNone/>
            </a:pPr>
            <a:r>
              <a:rPr lang="en-US" sz="1000" b="1" dirty="0"/>
              <a:t>Willems, et al, The impact of being overweight or obese on 12 month clinical recovery in patients following lumbar microdiscectomy for radiculopathy</a:t>
            </a:r>
            <a:br>
              <a:rPr lang="en-US" sz="1000" b="1" dirty="0"/>
            </a:br>
            <a:r>
              <a:rPr lang="en-US" sz="1000" dirty="0"/>
              <a:t>“no significant associations between the BMI categories and poor recovery from back pain,  leg pain, and disability.”</a:t>
            </a:r>
          </a:p>
          <a:p>
            <a:pPr marL="158750" indent="0">
              <a:buNone/>
            </a:pPr>
            <a:r>
              <a:rPr lang="en-US" sz="1000" b="1" dirty="0"/>
              <a:t>Singh et al. Less invasive posterior lumbar interbody fusion and obesity: clinical outcomes and return to work</a:t>
            </a:r>
            <a:br>
              <a:rPr lang="en-US" sz="1000" b="1" dirty="0"/>
            </a:br>
            <a:r>
              <a:rPr lang="en-US" sz="1000" dirty="0"/>
              <a:t>“We conclude that a high BMI should not be a contraindication to surgery in patients with degenerative low back pain.” </a:t>
            </a:r>
          </a:p>
          <a:p>
            <a:pPr marL="158750" indent="0">
              <a:buNone/>
            </a:pPr>
            <a:r>
              <a:rPr lang="en-US" sz="1000" b="1" dirty="0" err="1"/>
              <a:t>Lingutla</a:t>
            </a:r>
            <a:r>
              <a:rPr lang="en-US" sz="1000" b="1" dirty="0"/>
              <a:t> et al, Outcome of lumbar spinal fusion surgery in obese patients</a:t>
            </a:r>
            <a:br>
              <a:rPr lang="en-US" sz="1000" dirty="0"/>
            </a:br>
            <a:r>
              <a:rPr lang="en-US" sz="1000" dirty="0"/>
              <a:t>“Pain and functional outcome are similar to non-</a:t>
            </a:r>
            <a:r>
              <a:rPr lang="en-US" sz="1000" dirty="0" err="1"/>
              <a:t>ob</a:t>
            </a:r>
            <a:r>
              <a:rPr lang="en-US" sz="1000" dirty="0"/>
              <a:t>*se patients. Based on these results, </a:t>
            </a:r>
            <a:r>
              <a:rPr lang="en-US" sz="1000" dirty="0" err="1"/>
              <a:t>ob</a:t>
            </a:r>
            <a:r>
              <a:rPr lang="en-US" sz="1000" dirty="0"/>
              <a:t>*</a:t>
            </a:r>
            <a:r>
              <a:rPr lang="en-US" sz="1000" dirty="0" err="1"/>
              <a:t>sity</a:t>
            </a:r>
            <a:r>
              <a:rPr lang="en-US" sz="1000" dirty="0"/>
              <a:t> is not a contraindication to lumbar spinal fusion.”</a:t>
            </a:r>
          </a:p>
          <a:p>
            <a:pPr marL="158750" indent="0">
              <a:buNone/>
            </a:pPr>
            <a:r>
              <a:rPr lang="en-US" sz="1000" b="1" dirty="0"/>
              <a:t>Jackson et al., The Effects of Obesity on Spine Surgery: A Systematic Review of the </a:t>
            </a:r>
            <a:r>
              <a:rPr lang="en-US" sz="1000" b="1" dirty="0" err="1"/>
              <a:t>LiteraturE</a:t>
            </a:r>
            <a:br>
              <a:rPr lang="en-US" sz="1000" dirty="0"/>
            </a:br>
            <a:r>
              <a:rPr lang="en-US" sz="1000" dirty="0"/>
              <a:t>“given the equivalent or greater treatment effect of surgery, this comorbidity should not prohibit </a:t>
            </a:r>
            <a:r>
              <a:rPr lang="en-US" sz="1000" dirty="0" err="1"/>
              <a:t>ob</a:t>
            </a:r>
            <a:r>
              <a:rPr lang="en-US" sz="1000" dirty="0"/>
              <a:t>*se patients from undergoing operative intervention” </a:t>
            </a:r>
          </a:p>
          <a:p>
            <a:pPr marL="158750" indent="0">
              <a:buNone/>
            </a:pPr>
            <a:r>
              <a:rPr lang="en-US" sz="1000" b="1" dirty="0"/>
              <a:t>Abbasi et al., Effect of Body Mass Index on Perioperative Outcomes in Minimally Invasive Oblique Lateral Lumbar Interbody Fusion versus Open Fusions: A Multivariant Analysis</a:t>
            </a:r>
            <a:r>
              <a:rPr lang="en-US" sz="1000" dirty="0"/>
              <a:t>. </a:t>
            </a:r>
            <a:br>
              <a:rPr lang="en-US" sz="1000" dirty="0"/>
            </a:br>
            <a:r>
              <a:rPr lang="en-US" sz="1000" dirty="0"/>
              <a:t>“In OLLIF [oblique lateral lumbar interbody fusion ], BMI does not affect perioperative outcomes. </a:t>
            </a:r>
          </a:p>
          <a:p>
            <a:pPr marL="158750" indent="0">
              <a:buNone/>
            </a:pPr>
            <a:r>
              <a:rPr lang="en-US" sz="1000" b="1" dirty="0" err="1"/>
              <a:t>Cofano</a:t>
            </a:r>
            <a:r>
              <a:rPr lang="en-US" sz="1000" b="1" dirty="0"/>
              <a:t> et al. Obesity and Spine Surgery: A Qualitative Review About Outcomes and Complications. Is It Time for New Perspectives on Future Researches?</a:t>
            </a:r>
            <a:br>
              <a:rPr lang="en-US" sz="1000" b="1" dirty="0"/>
            </a:br>
            <a:r>
              <a:rPr lang="en-US" sz="1000" dirty="0"/>
              <a:t>“Evidence suggest that </a:t>
            </a:r>
            <a:r>
              <a:rPr lang="en-US" sz="1000" dirty="0" err="1"/>
              <a:t>ob</a:t>
            </a:r>
            <a:r>
              <a:rPr lang="en-US" sz="1000" dirty="0"/>
              <a:t>*se patients could benefit from spine surgery and outcomes be satisfactory.”</a:t>
            </a:r>
          </a:p>
        </p:txBody>
      </p:sp>
      <p:sp>
        <p:nvSpPr>
          <p:cNvPr id="4" name="Slide Number Placeholder 3">
            <a:extLst>
              <a:ext uri="{FF2B5EF4-FFF2-40B4-BE49-F238E27FC236}">
                <a16:creationId xmlns:a16="http://schemas.microsoft.com/office/drawing/2014/main" id="{4A983368-B5A2-2EA7-9292-48B24E43477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217566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A034-00F0-482A-B37A-C335BD6E1E44}"/>
              </a:ext>
            </a:extLst>
          </p:cNvPr>
          <p:cNvSpPr>
            <a:spLocks noGrp="1"/>
          </p:cNvSpPr>
          <p:nvPr>
            <p:ph type="title"/>
          </p:nvPr>
        </p:nvSpPr>
        <p:spPr>
          <a:xfrm>
            <a:off x="1884762" y="1071714"/>
            <a:ext cx="4674299" cy="4465744"/>
          </a:xfrm>
        </p:spPr>
        <p:txBody>
          <a:bodyPr spcFirstLastPara="1" vert="horz" wrap="square" lIns="68580" tIns="34290" rIns="68580" bIns="34290" rtlCol="0" anchor="ctr" anchorCtr="0">
            <a:normAutofit/>
          </a:bodyPr>
          <a:lstStyle/>
          <a:p>
            <a:r>
              <a:rPr lang="en-US" sz="4950" dirty="0">
                <a:solidFill>
                  <a:schemeClr val="tx1"/>
                </a:solidFill>
              </a:rPr>
              <a:t>A Brief History</a:t>
            </a:r>
            <a:br>
              <a:rPr lang="en-US" sz="4950" dirty="0">
                <a:solidFill>
                  <a:schemeClr val="tx1"/>
                </a:solidFill>
              </a:rPr>
            </a:br>
            <a:r>
              <a:rPr lang="en-US" sz="4950" dirty="0">
                <a:solidFill>
                  <a:schemeClr val="tx1"/>
                </a:solidFill>
              </a:rPr>
              <a:t>of</a:t>
            </a:r>
            <a:br>
              <a:rPr lang="en-US" sz="4950" dirty="0">
                <a:solidFill>
                  <a:schemeClr val="tx1"/>
                </a:solidFill>
              </a:rPr>
            </a:br>
            <a:r>
              <a:rPr lang="en-US" sz="4950" dirty="0">
                <a:solidFill>
                  <a:schemeClr val="tx1"/>
                </a:solidFill>
              </a:rPr>
              <a:t>Weight-loss Drugs</a:t>
            </a:r>
          </a:p>
        </p:txBody>
      </p:sp>
    </p:spTree>
    <p:extLst>
      <p:ext uri="{BB962C8B-B14F-4D97-AF65-F5344CB8AC3E}">
        <p14:creationId xmlns:p14="http://schemas.microsoft.com/office/powerpoint/2010/main" val="1443863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B4F44-A51D-24D6-3345-8B9392D84C49}"/>
              </a:ext>
            </a:extLst>
          </p:cNvPr>
          <p:cNvSpPr>
            <a:spLocks noGrp="1"/>
          </p:cNvSpPr>
          <p:nvPr>
            <p:ph type="title"/>
          </p:nvPr>
        </p:nvSpPr>
        <p:spPr>
          <a:xfrm>
            <a:off x="453465" y="660401"/>
            <a:ext cx="6571060" cy="530223"/>
          </a:xfrm>
        </p:spPr>
        <p:txBody>
          <a:bodyPr/>
          <a:lstStyle/>
          <a:p>
            <a:r>
              <a:rPr lang="en-US" dirty="0"/>
              <a:t>Gender Affirmation Procedures</a:t>
            </a:r>
          </a:p>
        </p:txBody>
      </p:sp>
      <p:sp>
        <p:nvSpPr>
          <p:cNvPr id="3" name="Text Placeholder 2">
            <a:extLst>
              <a:ext uri="{FF2B5EF4-FFF2-40B4-BE49-F238E27FC236}">
                <a16:creationId xmlns:a16="http://schemas.microsoft.com/office/drawing/2014/main" id="{2E576593-A801-F697-0C5A-06BD55E58B63}"/>
              </a:ext>
            </a:extLst>
          </p:cNvPr>
          <p:cNvSpPr>
            <a:spLocks noGrp="1"/>
          </p:cNvSpPr>
          <p:nvPr>
            <p:ph type="body" idx="1"/>
          </p:nvPr>
        </p:nvSpPr>
        <p:spPr>
          <a:xfrm>
            <a:off x="374650" y="1765301"/>
            <a:ext cx="8324850" cy="3219450"/>
          </a:xfrm>
        </p:spPr>
        <p:txBody>
          <a:bodyPr>
            <a:normAutofit/>
          </a:bodyPr>
          <a:lstStyle/>
          <a:p>
            <a:pPr marL="158750" indent="0">
              <a:buNone/>
            </a:pPr>
            <a:r>
              <a:rPr lang="en-US" b="1" dirty="0"/>
              <a:t>Brownstone et al, Body Mass Index Requirements for Gender-Affirming Surgeries Are Not Empirically Based</a:t>
            </a:r>
            <a:endParaRPr lang="en-US" dirty="0"/>
          </a:p>
          <a:p>
            <a:r>
              <a:rPr lang="en-US" dirty="0"/>
              <a:t>This study looked at the most common gender-affirming procedures</a:t>
            </a:r>
          </a:p>
          <a:p>
            <a:pPr lvl="1"/>
            <a:endParaRPr lang="en-US" dirty="0"/>
          </a:p>
          <a:p>
            <a:pPr lvl="1"/>
            <a:r>
              <a:rPr lang="en-US" dirty="0"/>
              <a:t>“literature suggests that the most commonly pursued GAS procedures can be safely performed on </a:t>
            </a:r>
            <a:r>
              <a:rPr lang="en-US" dirty="0" err="1"/>
              <a:t>ob</a:t>
            </a:r>
            <a:r>
              <a:rPr lang="en-US" dirty="0"/>
              <a:t>*se patients”</a:t>
            </a:r>
          </a:p>
          <a:p>
            <a:pPr lvl="1"/>
            <a:endParaRPr lang="en-US" dirty="0"/>
          </a:p>
          <a:p>
            <a:pPr lvl="1"/>
            <a:r>
              <a:rPr lang="en-US" dirty="0"/>
              <a:t>“Research and clinical practice are hindered by continued reliance on BMI as a requirement for GAS [Gender Affirmation Surgery] candidacy.”</a:t>
            </a:r>
          </a:p>
        </p:txBody>
      </p:sp>
      <p:sp>
        <p:nvSpPr>
          <p:cNvPr id="4" name="Slide Number Placeholder 3">
            <a:extLst>
              <a:ext uri="{FF2B5EF4-FFF2-40B4-BE49-F238E27FC236}">
                <a16:creationId xmlns:a16="http://schemas.microsoft.com/office/drawing/2014/main" id="{8771E990-80C0-0FDC-FF23-6DB1DC17C9E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861729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3ECD-0F68-4E58-345D-B5D7A4EE3CF5}"/>
              </a:ext>
            </a:extLst>
          </p:cNvPr>
          <p:cNvSpPr>
            <a:spLocks noGrp="1"/>
          </p:cNvSpPr>
          <p:nvPr>
            <p:ph type="ctrTitle"/>
          </p:nvPr>
        </p:nvSpPr>
        <p:spPr>
          <a:xfrm>
            <a:off x="866216" y="1574800"/>
            <a:ext cx="6619244" cy="2008236"/>
          </a:xfrm>
        </p:spPr>
        <p:txBody>
          <a:bodyPr wrap="square" anchor="b">
            <a:normAutofit/>
          </a:bodyPr>
          <a:lstStyle/>
          <a:p>
            <a:r>
              <a:rPr lang="en-US" dirty="0"/>
              <a:t>Supporting/Advocating </a:t>
            </a:r>
            <a:br>
              <a:rPr lang="en-US" dirty="0"/>
            </a:br>
            <a:r>
              <a:rPr lang="en-US" dirty="0"/>
              <a:t>for the </a:t>
            </a:r>
            <a:br>
              <a:rPr lang="en-US" dirty="0"/>
            </a:br>
            <a:r>
              <a:rPr lang="en-US" dirty="0"/>
              <a:t>Patient</a:t>
            </a:r>
          </a:p>
        </p:txBody>
      </p:sp>
      <p:sp>
        <p:nvSpPr>
          <p:cNvPr id="4" name="Slide Number Placeholder 3">
            <a:extLst>
              <a:ext uri="{FF2B5EF4-FFF2-40B4-BE49-F238E27FC236}">
                <a16:creationId xmlns:a16="http://schemas.microsoft.com/office/drawing/2014/main" id="{3BFF8127-1093-EAEC-7D50-4F4210502C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2280369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95D1-2AB0-E23A-A059-BA7A566446BF}"/>
              </a:ext>
            </a:extLst>
          </p:cNvPr>
          <p:cNvSpPr>
            <a:spLocks noGrp="1"/>
          </p:cNvSpPr>
          <p:nvPr>
            <p:ph type="title"/>
          </p:nvPr>
        </p:nvSpPr>
        <p:spPr>
          <a:xfrm>
            <a:off x="4007316" y="1769150"/>
            <a:ext cx="4071413" cy="2365315"/>
          </a:xfrm>
        </p:spPr>
        <p:txBody>
          <a:bodyPr spcFirstLastPara="1" vert="horz" wrap="square" lIns="68580" tIns="34290" rIns="68580" bIns="34290" rtlCol="0" anchor="b" anchorCtr="0">
            <a:normAutofit/>
          </a:bodyPr>
          <a:lstStyle/>
          <a:p>
            <a:r>
              <a:rPr lang="en-US" sz="4050" kern="1200" dirty="0">
                <a:solidFill>
                  <a:schemeClr val="bg2"/>
                </a:solidFill>
                <a:latin typeface="+mj-lt"/>
                <a:ea typeface="+mj-ea"/>
                <a:cs typeface="+mj-cs"/>
              </a:rPr>
              <a:t>Step 1 – </a:t>
            </a:r>
            <a:br>
              <a:rPr lang="en-US" sz="4050" kern="1200" dirty="0">
                <a:solidFill>
                  <a:schemeClr val="bg2"/>
                </a:solidFill>
                <a:latin typeface="+mj-lt"/>
                <a:ea typeface="+mj-ea"/>
                <a:cs typeface="+mj-cs"/>
              </a:rPr>
            </a:br>
            <a:r>
              <a:rPr lang="en-US" sz="4050" kern="1200" dirty="0">
                <a:solidFill>
                  <a:schemeClr val="bg2"/>
                </a:solidFill>
                <a:latin typeface="+mj-lt"/>
                <a:ea typeface="+mj-ea"/>
                <a:cs typeface="+mj-cs"/>
              </a:rPr>
              <a:t>Gather Information</a:t>
            </a:r>
          </a:p>
        </p:txBody>
      </p:sp>
      <p:pic>
        <p:nvPicPr>
          <p:cNvPr id="7" name="Graphic 6" descr="Magnifying glass">
            <a:extLst>
              <a:ext uri="{FF2B5EF4-FFF2-40B4-BE49-F238E27FC236}">
                <a16:creationId xmlns:a16="http://schemas.microsoft.com/office/drawing/2014/main" id="{970736F6-DDAC-0C7B-A6D7-724EA97FB9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6023" y="1769150"/>
            <a:ext cx="2644683" cy="2644683"/>
          </a:xfrm>
          <a:prstGeom prst="rect">
            <a:avLst/>
          </a:prstGeom>
        </p:spPr>
      </p:pic>
      <p:sp>
        <p:nvSpPr>
          <p:cNvPr id="3" name="Slide Number Placeholder 2">
            <a:extLst>
              <a:ext uri="{FF2B5EF4-FFF2-40B4-BE49-F238E27FC236}">
                <a16:creationId xmlns:a16="http://schemas.microsoft.com/office/drawing/2014/main" id="{D16DFEAA-322D-DFBE-F411-8861B452935C}"/>
              </a:ext>
            </a:extLst>
          </p:cNvPr>
          <p:cNvSpPr>
            <a:spLocks noGrp="1"/>
          </p:cNvSpPr>
          <p:nvPr>
            <p:ph type="sldNum" sz="quarter" idx="12"/>
          </p:nvPr>
        </p:nvSpPr>
        <p:spPr/>
        <p:txBody>
          <a:bodyPr/>
          <a:lstStyle/>
          <a:p>
            <a:fld id="{D681D48C-6A42-452F-80BA-55C5D9F50991}" type="slidenum">
              <a:rPr lang="en-US" smtClean="0"/>
              <a:t>42</a:t>
            </a:fld>
            <a:endParaRPr lang="en-US"/>
          </a:p>
        </p:txBody>
      </p:sp>
    </p:spTree>
    <p:extLst>
      <p:ext uri="{BB962C8B-B14F-4D97-AF65-F5344CB8AC3E}">
        <p14:creationId xmlns:p14="http://schemas.microsoft.com/office/powerpoint/2010/main" val="1259236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BE53-FCA0-4FE2-9AD0-032CCD89BDF7}"/>
              </a:ext>
            </a:extLst>
          </p:cNvPr>
          <p:cNvSpPr>
            <a:spLocks noGrp="1"/>
          </p:cNvSpPr>
          <p:nvPr>
            <p:ph type="title"/>
          </p:nvPr>
        </p:nvSpPr>
        <p:spPr>
          <a:xfrm>
            <a:off x="504265" y="641351"/>
            <a:ext cx="6571060" cy="530223"/>
          </a:xfrm>
        </p:spPr>
        <p:txBody>
          <a:bodyPr/>
          <a:lstStyle/>
          <a:p>
            <a:r>
              <a:rPr lang="en-US" dirty="0"/>
              <a:t>How to get information</a:t>
            </a:r>
          </a:p>
        </p:txBody>
      </p:sp>
      <p:sp>
        <p:nvSpPr>
          <p:cNvPr id="3" name="Content Placeholder 2">
            <a:extLst>
              <a:ext uri="{FF2B5EF4-FFF2-40B4-BE49-F238E27FC236}">
                <a16:creationId xmlns:a16="http://schemas.microsoft.com/office/drawing/2014/main" id="{E9692828-AD30-B17A-61E1-9862DC7B832C}"/>
              </a:ext>
            </a:extLst>
          </p:cNvPr>
          <p:cNvSpPr>
            <a:spLocks noGrp="1"/>
          </p:cNvSpPr>
          <p:nvPr>
            <p:ph idx="1"/>
          </p:nvPr>
        </p:nvSpPr>
        <p:spPr>
          <a:xfrm>
            <a:off x="866216" y="1837189"/>
            <a:ext cx="6571060" cy="3120705"/>
          </a:xfrm>
        </p:spPr>
        <p:txBody>
          <a:bodyPr/>
          <a:lstStyle/>
          <a:p>
            <a:r>
              <a:rPr lang="en-US" dirty="0"/>
              <a:t>In writing if possible</a:t>
            </a:r>
          </a:p>
          <a:p>
            <a:pPr lvl="1"/>
            <a:r>
              <a:rPr lang="en-US" dirty="0"/>
              <a:t>Patient Portal, emails/messages with practitioner</a:t>
            </a:r>
          </a:p>
          <a:p>
            <a:pPr lvl="1"/>
            <a:endParaRPr lang="en-US" dirty="0"/>
          </a:p>
          <a:p>
            <a:r>
              <a:rPr lang="en-US" dirty="0"/>
              <a:t>Get permission to record</a:t>
            </a:r>
          </a:p>
          <a:p>
            <a:endParaRPr lang="en-US" dirty="0"/>
          </a:p>
          <a:p>
            <a:r>
              <a:rPr lang="en-US" dirty="0"/>
              <a:t>Take notes for the client</a:t>
            </a:r>
          </a:p>
        </p:txBody>
      </p:sp>
      <p:sp>
        <p:nvSpPr>
          <p:cNvPr id="4" name="Slide Number Placeholder 3">
            <a:extLst>
              <a:ext uri="{FF2B5EF4-FFF2-40B4-BE49-F238E27FC236}">
                <a16:creationId xmlns:a16="http://schemas.microsoft.com/office/drawing/2014/main" id="{78E9C889-BC81-5058-0A0D-75EAB3A197AE}"/>
              </a:ext>
            </a:extLst>
          </p:cNvPr>
          <p:cNvSpPr>
            <a:spLocks noGrp="1"/>
          </p:cNvSpPr>
          <p:nvPr>
            <p:ph type="sldNum" sz="quarter" idx="12"/>
          </p:nvPr>
        </p:nvSpPr>
        <p:spPr/>
        <p:txBody>
          <a:bodyPr/>
          <a:lstStyle/>
          <a:p>
            <a:fld id="{D681D48C-6A42-452F-80BA-55C5D9F50991}" type="slidenum">
              <a:rPr lang="en-US" smtClean="0"/>
              <a:t>43</a:t>
            </a:fld>
            <a:endParaRPr lang="en-US"/>
          </a:p>
        </p:txBody>
      </p:sp>
    </p:spTree>
    <p:extLst>
      <p:ext uri="{BB962C8B-B14F-4D97-AF65-F5344CB8AC3E}">
        <p14:creationId xmlns:p14="http://schemas.microsoft.com/office/powerpoint/2010/main" val="2947216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6CC4-4892-1BDE-A104-479B66BE3585}"/>
              </a:ext>
            </a:extLst>
          </p:cNvPr>
          <p:cNvSpPr>
            <a:spLocks noGrp="1"/>
          </p:cNvSpPr>
          <p:nvPr>
            <p:ph type="title"/>
          </p:nvPr>
        </p:nvSpPr>
        <p:spPr>
          <a:xfrm>
            <a:off x="409015" y="628650"/>
            <a:ext cx="6571060" cy="530223"/>
          </a:xfrm>
        </p:spPr>
        <p:txBody>
          <a:bodyPr/>
          <a:lstStyle/>
          <a:p>
            <a:r>
              <a:rPr lang="en-US" dirty="0"/>
              <a:t>Where is the Denial Coming From?</a:t>
            </a:r>
          </a:p>
        </p:txBody>
      </p:sp>
      <p:sp>
        <p:nvSpPr>
          <p:cNvPr id="3" name="Content Placeholder 2">
            <a:extLst>
              <a:ext uri="{FF2B5EF4-FFF2-40B4-BE49-F238E27FC236}">
                <a16:creationId xmlns:a16="http://schemas.microsoft.com/office/drawing/2014/main" id="{B950DF4C-6B7B-36E5-A7F9-0785B9DC15AB}"/>
              </a:ext>
            </a:extLst>
          </p:cNvPr>
          <p:cNvSpPr>
            <a:spLocks noGrp="1"/>
          </p:cNvSpPr>
          <p:nvPr>
            <p:ph idx="1"/>
          </p:nvPr>
        </p:nvSpPr>
        <p:spPr/>
        <p:txBody>
          <a:bodyPr/>
          <a:lstStyle/>
          <a:p>
            <a:r>
              <a:rPr lang="en-US" dirty="0"/>
              <a:t>Surgeon</a:t>
            </a:r>
            <a:br>
              <a:rPr lang="en-US" dirty="0"/>
            </a:br>
            <a:endParaRPr lang="en-US" dirty="0"/>
          </a:p>
          <a:p>
            <a:r>
              <a:rPr lang="en-US" dirty="0"/>
              <a:t>Anesthesiologist</a:t>
            </a:r>
          </a:p>
          <a:p>
            <a:endParaRPr lang="en-US" dirty="0"/>
          </a:p>
          <a:p>
            <a:r>
              <a:rPr lang="en-US" dirty="0"/>
              <a:t>Facility</a:t>
            </a:r>
          </a:p>
          <a:p>
            <a:endParaRPr lang="en-US" dirty="0"/>
          </a:p>
          <a:p>
            <a:r>
              <a:rPr lang="en-US" dirty="0"/>
              <a:t>Insurance</a:t>
            </a:r>
          </a:p>
        </p:txBody>
      </p:sp>
      <p:sp>
        <p:nvSpPr>
          <p:cNvPr id="4" name="Slide Number Placeholder 3">
            <a:extLst>
              <a:ext uri="{FF2B5EF4-FFF2-40B4-BE49-F238E27FC236}">
                <a16:creationId xmlns:a16="http://schemas.microsoft.com/office/drawing/2014/main" id="{B4CA6AB4-4BA5-75A4-8356-20BB9FE2E79E}"/>
              </a:ext>
            </a:extLst>
          </p:cNvPr>
          <p:cNvSpPr>
            <a:spLocks noGrp="1"/>
          </p:cNvSpPr>
          <p:nvPr>
            <p:ph type="sldNum" sz="quarter" idx="12"/>
          </p:nvPr>
        </p:nvSpPr>
        <p:spPr/>
        <p:txBody>
          <a:bodyPr/>
          <a:lstStyle/>
          <a:p>
            <a:fld id="{D681D48C-6A42-452F-80BA-55C5D9F50991}" type="slidenum">
              <a:rPr lang="en-US" smtClean="0"/>
              <a:t>44</a:t>
            </a:fld>
            <a:endParaRPr lang="en-US"/>
          </a:p>
        </p:txBody>
      </p:sp>
    </p:spTree>
    <p:extLst>
      <p:ext uri="{BB962C8B-B14F-4D97-AF65-F5344CB8AC3E}">
        <p14:creationId xmlns:p14="http://schemas.microsoft.com/office/powerpoint/2010/main" val="2871959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C05F-F3BE-92A5-9A41-494CD5777691}"/>
              </a:ext>
            </a:extLst>
          </p:cNvPr>
          <p:cNvSpPr>
            <a:spLocks noGrp="1"/>
          </p:cNvSpPr>
          <p:nvPr>
            <p:ph type="title"/>
          </p:nvPr>
        </p:nvSpPr>
        <p:spPr>
          <a:xfrm>
            <a:off x="472515" y="628650"/>
            <a:ext cx="6571060" cy="530223"/>
          </a:xfrm>
        </p:spPr>
        <p:txBody>
          <a:bodyPr/>
          <a:lstStyle/>
          <a:p>
            <a:r>
              <a:rPr lang="en-US" dirty="0"/>
              <a:t>Reason for the Denial</a:t>
            </a:r>
          </a:p>
        </p:txBody>
      </p:sp>
      <p:sp>
        <p:nvSpPr>
          <p:cNvPr id="3" name="Content Placeholder 2">
            <a:extLst>
              <a:ext uri="{FF2B5EF4-FFF2-40B4-BE49-F238E27FC236}">
                <a16:creationId xmlns:a16="http://schemas.microsoft.com/office/drawing/2014/main" id="{07B38F25-3AB9-D8BF-6BC0-738382CE24A8}"/>
              </a:ext>
            </a:extLst>
          </p:cNvPr>
          <p:cNvSpPr>
            <a:spLocks noGrp="1"/>
          </p:cNvSpPr>
          <p:nvPr>
            <p:ph idx="1"/>
          </p:nvPr>
        </p:nvSpPr>
        <p:spPr/>
        <p:txBody>
          <a:bodyPr/>
          <a:lstStyle/>
          <a:p>
            <a:r>
              <a:rPr lang="en-US" dirty="0"/>
              <a:t>Anesthesia risk? </a:t>
            </a:r>
            <a:br>
              <a:rPr lang="en-US" dirty="0"/>
            </a:br>
            <a:endParaRPr lang="en-US" dirty="0"/>
          </a:p>
          <a:p>
            <a:r>
              <a:rPr lang="en-US" dirty="0"/>
              <a:t>Risk of perioperative complications? </a:t>
            </a:r>
          </a:p>
          <a:p>
            <a:endParaRPr lang="en-US" dirty="0"/>
          </a:p>
          <a:p>
            <a:r>
              <a:rPr lang="en-US" dirty="0"/>
              <a:t>Concerns about recovery time/post-op complications? </a:t>
            </a:r>
          </a:p>
          <a:p>
            <a:endParaRPr lang="en-US" dirty="0"/>
          </a:p>
          <a:p>
            <a:r>
              <a:rPr lang="en-US" dirty="0"/>
              <a:t>Concerns about outcomes not being as good as a thinner person’s outcomes?</a:t>
            </a:r>
          </a:p>
        </p:txBody>
      </p:sp>
      <p:sp>
        <p:nvSpPr>
          <p:cNvPr id="4" name="Slide Number Placeholder 3">
            <a:extLst>
              <a:ext uri="{FF2B5EF4-FFF2-40B4-BE49-F238E27FC236}">
                <a16:creationId xmlns:a16="http://schemas.microsoft.com/office/drawing/2014/main" id="{4F289403-EC10-6443-7F1F-B48844D90E10}"/>
              </a:ext>
            </a:extLst>
          </p:cNvPr>
          <p:cNvSpPr>
            <a:spLocks noGrp="1"/>
          </p:cNvSpPr>
          <p:nvPr>
            <p:ph type="sldNum" sz="quarter" idx="12"/>
          </p:nvPr>
        </p:nvSpPr>
        <p:spPr/>
        <p:txBody>
          <a:bodyPr/>
          <a:lstStyle/>
          <a:p>
            <a:fld id="{D681D48C-6A42-452F-80BA-55C5D9F50991}" type="slidenum">
              <a:rPr lang="en-US" smtClean="0"/>
              <a:t>45</a:t>
            </a:fld>
            <a:endParaRPr lang="en-US"/>
          </a:p>
        </p:txBody>
      </p:sp>
    </p:spTree>
    <p:extLst>
      <p:ext uri="{BB962C8B-B14F-4D97-AF65-F5344CB8AC3E}">
        <p14:creationId xmlns:p14="http://schemas.microsoft.com/office/powerpoint/2010/main" val="2794025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C7A2-8C72-95F9-1EE0-85D0E9D00A12}"/>
              </a:ext>
            </a:extLst>
          </p:cNvPr>
          <p:cNvSpPr>
            <a:spLocks noGrp="1"/>
          </p:cNvSpPr>
          <p:nvPr>
            <p:ph type="title"/>
          </p:nvPr>
        </p:nvSpPr>
        <p:spPr>
          <a:xfrm>
            <a:off x="2553892" y="2272276"/>
            <a:ext cx="4701185" cy="2350524"/>
          </a:xfrm>
        </p:spPr>
        <p:txBody>
          <a:bodyPr spcFirstLastPara="1" vert="horz" wrap="square" lIns="68580" tIns="34290" rIns="68580" bIns="34290" rtlCol="0" anchor="b" anchorCtr="0">
            <a:normAutofit fontScale="90000"/>
          </a:bodyPr>
          <a:lstStyle/>
          <a:p>
            <a:r>
              <a:rPr lang="en-US" sz="4950" kern="1200" dirty="0">
                <a:solidFill>
                  <a:schemeClr val="bg2"/>
                </a:solidFill>
                <a:latin typeface="+mj-lt"/>
                <a:ea typeface="+mj-ea"/>
                <a:cs typeface="+mj-cs"/>
              </a:rPr>
              <a:t>Options </a:t>
            </a:r>
            <a:br>
              <a:rPr lang="en-US" sz="4950" kern="1200" dirty="0">
                <a:solidFill>
                  <a:schemeClr val="bg2"/>
                </a:solidFill>
                <a:latin typeface="+mj-lt"/>
                <a:ea typeface="+mj-ea"/>
                <a:cs typeface="+mj-cs"/>
              </a:rPr>
            </a:br>
            <a:r>
              <a:rPr lang="en-US" sz="4950" kern="1200" dirty="0">
                <a:solidFill>
                  <a:schemeClr val="bg2"/>
                </a:solidFill>
                <a:latin typeface="+mj-lt"/>
                <a:ea typeface="+mj-ea"/>
                <a:cs typeface="+mj-cs"/>
              </a:rPr>
              <a:t>for </a:t>
            </a:r>
            <a:br>
              <a:rPr lang="en-US" sz="4950" kern="1200" dirty="0">
                <a:solidFill>
                  <a:schemeClr val="bg2"/>
                </a:solidFill>
                <a:latin typeface="+mj-lt"/>
                <a:ea typeface="+mj-ea"/>
                <a:cs typeface="+mj-cs"/>
              </a:rPr>
            </a:br>
            <a:r>
              <a:rPr lang="en-US" sz="4950" kern="1200" dirty="0">
                <a:solidFill>
                  <a:schemeClr val="bg2"/>
                </a:solidFill>
                <a:latin typeface="+mj-lt"/>
                <a:ea typeface="+mj-ea"/>
                <a:cs typeface="+mj-cs"/>
              </a:rPr>
              <a:t>Handling </a:t>
            </a:r>
            <a:br>
              <a:rPr lang="en-US" sz="4950" kern="1200" dirty="0">
                <a:solidFill>
                  <a:schemeClr val="bg2"/>
                </a:solidFill>
                <a:latin typeface="+mj-lt"/>
                <a:ea typeface="+mj-ea"/>
                <a:cs typeface="+mj-cs"/>
              </a:rPr>
            </a:br>
            <a:r>
              <a:rPr lang="en-US" sz="4950" kern="1200" dirty="0">
                <a:solidFill>
                  <a:schemeClr val="bg2"/>
                </a:solidFill>
                <a:latin typeface="+mj-lt"/>
                <a:ea typeface="+mj-ea"/>
                <a:cs typeface="+mj-cs"/>
              </a:rPr>
              <a:t>Denials</a:t>
            </a:r>
          </a:p>
        </p:txBody>
      </p:sp>
      <p:sp>
        <p:nvSpPr>
          <p:cNvPr id="3" name="Slide Number Placeholder 2">
            <a:extLst>
              <a:ext uri="{FF2B5EF4-FFF2-40B4-BE49-F238E27FC236}">
                <a16:creationId xmlns:a16="http://schemas.microsoft.com/office/drawing/2014/main" id="{DEE1A1FE-4F28-2EC5-2507-4DA4148EC042}"/>
              </a:ext>
            </a:extLst>
          </p:cNvPr>
          <p:cNvSpPr>
            <a:spLocks noGrp="1"/>
          </p:cNvSpPr>
          <p:nvPr>
            <p:ph type="sldNum" sz="quarter" idx="12"/>
          </p:nvPr>
        </p:nvSpPr>
        <p:spPr/>
        <p:txBody>
          <a:bodyPr/>
          <a:lstStyle/>
          <a:p>
            <a:fld id="{D681D48C-6A42-452F-80BA-55C5D9F50991}" type="slidenum">
              <a:rPr lang="en-US" smtClean="0"/>
              <a:t>46</a:t>
            </a:fld>
            <a:endParaRPr lang="en-US"/>
          </a:p>
        </p:txBody>
      </p:sp>
    </p:spTree>
    <p:extLst>
      <p:ext uri="{BB962C8B-B14F-4D97-AF65-F5344CB8AC3E}">
        <p14:creationId xmlns:p14="http://schemas.microsoft.com/office/powerpoint/2010/main" val="3637508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5A96-A34F-0CDF-36BF-3E0A60176D9C}"/>
              </a:ext>
            </a:extLst>
          </p:cNvPr>
          <p:cNvSpPr>
            <a:spLocks noGrp="1"/>
          </p:cNvSpPr>
          <p:nvPr>
            <p:ph type="title"/>
          </p:nvPr>
        </p:nvSpPr>
        <p:spPr>
          <a:xfrm>
            <a:off x="491565" y="628650"/>
            <a:ext cx="6571060" cy="530223"/>
          </a:xfrm>
        </p:spPr>
        <p:txBody>
          <a:bodyPr/>
          <a:lstStyle/>
          <a:p>
            <a:r>
              <a:rPr lang="en-US" dirty="0"/>
              <a:t>Find New Circumstances	</a:t>
            </a:r>
          </a:p>
        </p:txBody>
      </p:sp>
      <p:sp>
        <p:nvSpPr>
          <p:cNvPr id="3" name="Content Placeholder 2">
            <a:extLst>
              <a:ext uri="{FF2B5EF4-FFF2-40B4-BE49-F238E27FC236}">
                <a16:creationId xmlns:a16="http://schemas.microsoft.com/office/drawing/2014/main" id="{BA61A198-762B-F134-434C-2DFC8CFC942B}"/>
              </a:ext>
            </a:extLst>
          </p:cNvPr>
          <p:cNvSpPr>
            <a:spLocks noGrp="1"/>
          </p:cNvSpPr>
          <p:nvPr>
            <p:ph idx="1"/>
          </p:nvPr>
        </p:nvSpPr>
        <p:spPr/>
        <p:txBody>
          <a:bodyPr>
            <a:normAutofit fontScale="92500" lnSpcReduction="10000"/>
          </a:bodyPr>
          <a:lstStyle/>
          <a:p>
            <a:r>
              <a:rPr lang="en-US" dirty="0"/>
              <a:t>Different surgeon</a:t>
            </a:r>
          </a:p>
          <a:p>
            <a:pPr lvl="1"/>
            <a:r>
              <a:rPr lang="en-US" dirty="0"/>
              <a:t>bit.ly/</a:t>
            </a:r>
            <a:r>
              <a:rPr lang="en-US" dirty="0" err="1"/>
              <a:t>MaryLambertList</a:t>
            </a:r>
            <a:endParaRPr lang="en-US" dirty="0"/>
          </a:p>
          <a:p>
            <a:pPr lvl="1"/>
            <a:endParaRPr lang="en-US" dirty="0"/>
          </a:p>
          <a:p>
            <a:r>
              <a:rPr lang="en-US" dirty="0"/>
              <a:t>Different Anesthesiologist</a:t>
            </a:r>
          </a:p>
          <a:p>
            <a:pPr lvl="1"/>
            <a:r>
              <a:rPr lang="en-US" dirty="0"/>
              <a:t>From bariatrics department?</a:t>
            </a:r>
          </a:p>
          <a:p>
            <a:pPr lvl="1"/>
            <a:endParaRPr lang="en-US" dirty="0"/>
          </a:p>
          <a:p>
            <a:r>
              <a:rPr lang="en-US" dirty="0"/>
              <a:t>Different Facility</a:t>
            </a:r>
          </a:p>
          <a:p>
            <a:endParaRPr lang="en-US" dirty="0"/>
          </a:p>
          <a:p>
            <a:r>
              <a:rPr lang="en-US" dirty="0"/>
              <a:t>Different Insurance </a:t>
            </a:r>
          </a:p>
        </p:txBody>
      </p:sp>
      <p:sp>
        <p:nvSpPr>
          <p:cNvPr id="4" name="Slide Number Placeholder 3">
            <a:extLst>
              <a:ext uri="{FF2B5EF4-FFF2-40B4-BE49-F238E27FC236}">
                <a16:creationId xmlns:a16="http://schemas.microsoft.com/office/drawing/2014/main" id="{201266B0-DE87-1691-AEC9-17FC62E9282E}"/>
              </a:ext>
            </a:extLst>
          </p:cNvPr>
          <p:cNvSpPr>
            <a:spLocks noGrp="1"/>
          </p:cNvSpPr>
          <p:nvPr>
            <p:ph type="sldNum" sz="quarter" idx="12"/>
          </p:nvPr>
        </p:nvSpPr>
        <p:spPr/>
        <p:txBody>
          <a:bodyPr/>
          <a:lstStyle/>
          <a:p>
            <a:fld id="{D681D48C-6A42-452F-80BA-55C5D9F50991}" type="slidenum">
              <a:rPr lang="en-US" smtClean="0"/>
              <a:t>47</a:t>
            </a:fld>
            <a:endParaRPr lang="en-US"/>
          </a:p>
        </p:txBody>
      </p:sp>
    </p:spTree>
    <p:extLst>
      <p:ext uri="{BB962C8B-B14F-4D97-AF65-F5344CB8AC3E}">
        <p14:creationId xmlns:p14="http://schemas.microsoft.com/office/powerpoint/2010/main" val="3083646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C7A2-8C72-95F9-1EE0-85D0E9D00A12}"/>
              </a:ext>
            </a:extLst>
          </p:cNvPr>
          <p:cNvSpPr>
            <a:spLocks noGrp="1"/>
          </p:cNvSpPr>
          <p:nvPr>
            <p:ph type="title"/>
          </p:nvPr>
        </p:nvSpPr>
        <p:spPr>
          <a:xfrm>
            <a:off x="2693592" y="1999226"/>
            <a:ext cx="4701185" cy="2350524"/>
          </a:xfrm>
        </p:spPr>
        <p:txBody>
          <a:bodyPr spcFirstLastPara="1" vert="horz" wrap="square" lIns="68580" tIns="34290" rIns="68580" bIns="34290" rtlCol="0" anchor="b" anchorCtr="0">
            <a:normAutofit/>
          </a:bodyPr>
          <a:lstStyle/>
          <a:p>
            <a:r>
              <a:rPr lang="en-US" sz="4950" kern="1200" dirty="0">
                <a:solidFill>
                  <a:schemeClr val="bg2"/>
                </a:solidFill>
                <a:latin typeface="+mj-lt"/>
                <a:ea typeface="+mj-ea"/>
                <a:cs typeface="+mj-cs"/>
              </a:rPr>
              <a:t>Fight </a:t>
            </a:r>
            <a:br>
              <a:rPr lang="en-US" sz="4950" kern="1200" dirty="0">
                <a:solidFill>
                  <a:schemeClr val="bg2"/>
                </a:solidFill>
                <a:latin typeface="+mj-lt"/>
                <a:ea typeface="+mj-ea"/>
                <a:cs typeface="+mj-cs"/>
              </a:rPr>
            </a:br>
            <a:r>
              <a:rPr lang="en-US" sz="4950" kern="1200" dirty="0">
                <a:solidFill>
                  <a:schemeClr val="bg2"/>
                </a:solidFill>
                <a:latin typeface="+mj-lt"/>
                <a:ea typeface="+mj-ea"/>
                <a:cs typeface="+mj-cs"/>
              </a:rPr>
              <a:t>the </a:t>
            </a:r>
            <a:br>
              <a:rPr lang="en-US" sz="4950" kern="1200" dirty="0">
                <a:solidFill>
                  <a:schemeClr val="bg2"/>
                </a:solidFill>
                <a:latin typeface="+mj-lt"/>
                <a:ea typeface="+mj-ea"/>
                <a:cs typeface="+mj-cs"/>
              </a:rPr>
            </a:br>
            <a:r>
              <a:rPr lang="en-US" sz="4950" kern="1200" dirty="0">
                <a:solidFill>
                  <a:schemeClr val="bg2"/>
                </a:solidFill>
                <a:latin typeface="+mj-lt"/>
                <a:ea typeface="+mj-ea"/>
                <a:cs typeface="+mj-cs"/>
              </a:rPr>
              <a:t>Denial</a:t>
            </a:r>
          </a:p>
        </p:txBody>
      </p:sp>
      <p:sp>
        <p:nvSpPr>
          <p:cNvPr id="3" name="Slide Number Placeholder 2">
            <a:extLst>
              <a:ext uri="{FF2B5EF4-FFF2-40B4-BE49-F238E27FC236}">
                <a16:creationId xmlns:a16="http://schemas.microsoft.com/office/drawing/2014/main" id="{DEE1A1FE-4F28-2EC5-2507-4DA4148EC042}"/>
              </a:ext>
            </a:extLst>
          </p:cNvPr>
          <p:cNvSpPr>
            <a:spLocks noGrp="1"/>
          </p:cNvSpPr>
          <p:nvPr>
            <p:ph type="sldNum" sz="quarter" idx="12"/>
          </p:nvPr>
        </p:nvSpPr>
        <p:spPr/>
        <p:txBody>
          <a:bodyPr/>
          <a:lstStyle/>
          <a:p>
            <a:fld id="{D681D48C-6A42-452F-80BA-55C5D9F50991}" type="slidenum">
              <a:rPr lang="en-US" smtClean="0"/>
              <a:t>48</a:t>
            </a:fld>
            <a:endParaRPr lang="en-US"/>
          </a:p>
        </p:txBody>
      </p:sp>
    </p:spTree>
    <p:extLst>
      <p:ext uri="{BB962C8B-B14F-4D97-AF65-F5344CB8AC3E}">
        <p14:creationId xmlns:p14="http://schemas.microsoft.com/office/powerpoint/2010/main" val="2786052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51C6-8EE5-4565-9163-67E2F92779E0}"/>
              </a:ext>
            </a:extLst>
          </p:cNvPr>
          <p:cNvSpPr>
            <a:spLocks noGrp="1"/>
          </p:cNvSpPr>
          <p:nvPr>
            <p:ph type="title"/>
          </p:nvPr>
        </p:nvSpPr>
        <p:spPr>
          <a:xfrm>
            <a:off x="485215" y="609601"/>
            <a:ext cx="6571060" cy="530223"/>
          </a:xfrm>
        </p:spPr>
        <p:txBody>
          <a:bodyPr/>
          <a:lstStyle/>
          <a:p>
            <a:r>
              <a:rPr lang="en-US" dirty="0"/>
              <a:t>Gather More Information</a:t>
            </a:r>
          </a:p>
        </p:txBody>
      </p:sp>
      <p:sp>
        <p:nvSpPr>
          <p:cNvPr id="3" name="Content Placeholder 2">
            <a:extLst>
              <a:ext uri="{FF2B5EF4-FFF2-40B4-BE49-F238E27FC236}">
                <a16:creationId xmlns:a16="http://schemas.microsoft.com/office/drawing/2014/main" id="{2D070A4C-3A80-86FC-F63F-DC786E28E750}"/>
              </a:ext>
            </a:extLst>
          </p:cNvPr>
          <p:cNvSpPr>
            <a:spLocks noGrp="1"/>
          </p:cNvSpPr>
          <p:nvPr>
            <p:ph idx="1"/>
          </p:nvPr>
        </p:nvSpPr>
        <p:spPr>
          <a:xfrm>
            <a:off x="866216" y="1736521"/>
            <a:ext cx="6571060" cy="3265415"/>
          </a:xfrm>
        </p:spPr>
        <p:txBody>
          <a:bodyPr>
            <a:normAutofit/>
          </a:bodyPr>
          <a:lstStyle/>
          <a:p>
            <a:r>
              <a:rPr lang="en-US" dirty="0"/>
              <a:t>Start with the information you gathered about the reason</a:t>
            </a:r>
            <a:br>
              <a:rPr lang="en-US" dirty="0"/>
            </a:br>
            <a:endParaRPr lang="en-US" dirty="0"/>
          </a:p>
          <a:p>
            <a:r>
              <a:rPr lang="en-US" dirty="0"/>
              <a:t>Learn the process to challenge the decision</a:t>
            </a:r>
          </a:p>
          <a:p>
            <a:endParaRPr lang="en-US" dirty="0"/>
          </a:p>
          <a:p>
            <a:r>
              <a:rPr lang="en-US" dirty="0"/>
              <a:t>Elicit support from within the healthcare system</a:t>
            </a:r>
          </a:p>
          <a:p>
            <a:pPr lvl="1"/>
            <a:r>
              <a:rPr lang="en-US" dirty="0"/>
              <a:t>Surgeon, PCP</a:t>
            </a:r>
          </a:p>
          <a:p>
            <a:pPr marL="342900" lvl="1" indent="0">
              <a:buNone/>
            </a:pPr>
            <a:endParaRPr lang="en-US" dirty="0"/>
          </a:p>
          <a:p>
            <a:r>
              <a:rPr lang="en-US" dirty="0"/>
              <a:t>Consider an attorney</a:t>
            </a:r>
          </a:p>
        </p:txBody>
      </p:sp>
      <p:sp>
        <p:nvSpPr>
          <p:cNvPr id="4" name="Slide Number Placeholder 3">
            <a:extLst>
              <a:ext uri="{FF2B5EF4-FFF2-40B4-BE49-F238E27FC236}">
                <a16:creationId xmlns:a16="http://schemas.microsoft.com/office/drawing/2014/main" id="{AACD9EDB-A8C3-5E43-F366-929CCF504B5B}"/>
              </a:ext>
            </a:extLst>
          </p:cNvPr>
          <p:cNvSpPr>
            <a:spLocks noGrp="1"/>
          </p:cNvSpPr>
          <p:nvPr>
            <p:ph type="sldNum" sz="quarter" idx="12"/>
          </p:nvPr>
        </p:nvSpPr>
        <p:spPr/>
        <p:txBody>
          <a:bodyPr/>
          <a:lstStyle/>
          <a:p>
            <a:fld id="{D681D48C-6A42-452F-80BA-55C5D9F50991}" type="slidenum">
              <a:rPr lang="en-US" smtClean="0"/>
              <a:t>49</a:t>
            </a:fld>
            <a:endParaRPr lang="en-US"/>
          </a:p>
        </p:txBody>
      </p:sp>
    </p:spTree>
    <p:extLst>
      <p:ext uri="{BB962C8B-B14F-4D97-AF65-F5344CB8AC3E}">
        <p14:creationId xmlns:p14="http://schemas.microsoft.com/office/powerpoint/2010/main" val="37382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79CC-9397-6A34-4D5F-94B10A9EB617}"/>
              </a:ext>
            </a:extLst>
          </p:cNvPr>
          <p:cNvSpPr>
            <a:spLocks noGrp="1"/>
          </p:cNvSpPr>
          <p:nvPr>
            <p:ph type="title"/>
          </p:nvPr>
        </p:nvSpPr>
        <p:spPr/>
        <p:txBody>
          <a:bodyPr/>
          <a:lstStyle/>
          <a:p>
            <a:r>
              <a:rPr lang="en-US" dirty="0"/>
              <a:t>History Repeating</a:t>
            </a:r>
          </a:p>
        </p:txBody>
      </p:sp>
      <p:sp>
        <p:nvSpPr>
          <p:cNvPr id="3" name="Content Placeholder 2">
            <a:extLst>
              <a:ext uri="{FF2B5EF4-FFF2-40B4-BE49-F238E27FC236}">
                <a16:creationId xmlns:a16="http://schemas.microsoft.com/office/drawing/2014/main" id="{AD5AC1A1-00A8-C216-9CBB-12E96802DB0B}"/>
              </a:ext>
            </a:extLst>
          </p:cNvPr>
          <p:cNvSpPr>
            <a:spLocks noGrp="1"/>
          </p:cNvSpPr>
          <p:nvPr>
            <p:ph idx="1"/>
          </p:nvPr>
        </p:nvSpPr>
        <p:spPr>
          <a:xfrm>
            <a:off x="383797" y="1952625"/>
            <a:ext cx="8223308" cy="2929768"/>
          </a:xfrm>
        </p:spPr>
        <p:txBody>
          <a:bodyPr>
            <a:normAutofit fontScale="92500" lnSpcReduction="10000"/>
          </a:bodyPr>
          <a:lstStyle/>
          <a:p>
            <a:r>
              <a:rPr lang="en-US" sz="2100" dirty="0"/>
              <a:t>Skewed risk/benefit analysis</a:t>
            </a:r>
          </a:p>
          <a:p>
            <a:pPr marL="158750" indent="0">
              <a:buNone/>
            </a:pPr>
            <a:endParaRPr lang="en-US" sz="2100" dirty="0"/>
          </a:p>
          <a:p>
            <a:r>
              <a:rPr lang="en-US" sz="2100" dirty="0"/>
              <a:t>Marketing/Selling/Prescribing based on short-term research</a:t>
            </a:r>
          </a:p>
          <a:p>
            <a:endParaRPr lang="en-US" sz="2100" dirty="0"/>
          </a:p>
          <a:p>
            <a:r>
              <a:rPr lang="en-US" sz="2100" dirty="0"/>
              <a:t>Creating long-term harm</a:t>
            </a:r>
          </a:p>
          <a:p>
            <a:pPr lvl="1"/>
            <a:r>
              <a:rPr lang="en-US" sz="1800" dirty="0"/>
              <a:t>That was predictable from initial research</a:t>
            </a:r>
          </a:p>
          <a:p>
            <a:pPr lvl="1"/>
            <a:endParaRPr lang="en-US" sz="1800" dirty="0"/>
          </a:p>
          <a:p>
            <a:r>
              <a:rPr lang="en-US" sz="2100" dirty="0"/>
              <a:t>Recalls and market withdrawals</a:t>
            </a:r>
          </a:p>
          <a:p>
            <a:endParaRPr lang="en-US" dirty="0"/>
          </a:p>
          <a:p>
            <a:endParaRPr lang="en-US" dirty="0"/>
          </a:p>
        </p:txBody>
      </p:sp>
    </p:spTree>
    <p:extLst>
      <p:ext uri="{BB962C8B-B14F-4D97-AF65-F5344CB8AC3E}">
        <p14:creationId xmlns:p14="http://schemas.microsoft.com/office/powerpoint/2010/main" val="203903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E0DB-47F3-4E68-8D22-6BC727E52C1A}"/>
              </a:ext>
            </a:extLst>
          </p:cNvPr>
          <p:cNvSpPr>
            <a:spLocks noGrp="1"/>
          </p:cNvSpPr>
          <p:nvPr>
            <p:ph type="title"/>
          </p:nvPr>
        </p:nvSpPr>
        <p:spPr>
          <a:xfrm>
            <a:off x="415366" y="628650"/>
            <a:ext cx="6734210" cy="546360"/>
          </a:xfrm>
        </p:spPr>
        <p:txBody>
          <a:bodyPr/>
          <a:lstStyle/>
          <a:p>
            <a:r>
              <a:rPr lang="en-US" dirty="0"/>
              <a:t>If the denial is about risks/complications</a:t>
            </a:r>
          </a:p>
        </p:txBody>
      </p:sp>
      <p:sp>
        <p:nvSpPr>
          <p:cNvPr id="3" name="Content Placeholder 2">
            <a:extLst>
              <a:ext uri="{FF2B5EF4-FFF2-40B4-BE49-F238E27FC236}">
                <a16:creationId xmlns:a16="http://schemas.microsoft.com/office/drawing/2014/main" id="{A8D1BF9F-4E83-32B9-8624-109D55B21FDB}"/>
              </a:ext>
            </a:extLst>
          </p:cNvPr>
          <p:cNvSpPr>
            <a:spLocks noGrp="1"/>
          </p:cNvSpPr>
          <p:nvPr>
            <p:ph idx="1"/>
          </p:nvPr>
        </p:nvSpPr>
        <p:spPr/>
        <p:txBody>
          <a:bodyPr/>
          <a:lstStyle/>
          <a:p>
            <a:r>
              <a:rPr lang="en-US" dirty="0"/>
              <a:t>Possible impact of stats</a:t>
            </a:r>
          </a:p>
          <a:p>
            <a:endParaRPr lang="en-US" dirty="0"/>
          </a:p>
          <a:p>
            <a:r>
              <a:rPr lang="en-US" dirty="0"/>
              <a:t>You can’t have surgery – we recommend surgery</a:t>
            </a:r>
          </a:p>
          <a:p>
            <a:endParaRPr lang="en-US" dirty="0"/>
          </a:p>
          <a:p>
            <a:r>
              <a:rPr lang="en-US" dirty="0"/>
              <a:t>Ask for research </a:t>
            </a:r>
          </a:p>
          <a:p>
            <a:pPr lvl="1"/>
            <a:r>
              <a:rPr lang="en-US" dirty="0"/>
              <a:t>Get support analyzing</a:t>
            </a:r>
          </a:p>
          <a:p>
            <a:endParaRPr lang="en-US" dirty="0"/>
          </a:p>
          <a:p>
            <a:r>
              <a:rPr lang="en-US" dirty="0"/>
              <a:t>Ask for/offer an informed consent option</a:t>
            </a:r>
          </a:p>
          <a:p>
            <a:endParaRPr lang="en-US" dirty="0"/>
          </a:p>
        </p:txBody>
      </p:sp>
      <p:sp>
        <p:nvSpPr>
          <p:cNvPr id="4" name="Slide Number Placeholder 3">
            <a:extLst>
              <a:ext uri="{FF2B5EF4-FFF2-40B4-BE49-F238E27FC236}">
                <a16:creationId xmlns:a16="http://schemas.microsoft.com/office/drawing/2014/main" id="{17154ECB-CD0A-14A9-0597-06E200EB3E1D}"/>
              </a:ext>
            </a:extLst>
          </p:cNvPr>
          <p:cNvSpPr>
            <a:spLocks noGrp="1"/>
          </p:cNvSpPr>
          <p:nvPr>
            <p:ph type="sldNum" sz="quarter" idx="12"/>
          </p:nvPr>
        </p:nvSpPr>
        <p:spPr/>
        <p:txBody>
          <a:bodyPr/>
          <a:lstStyle/>
          <a:p>
            <a:fld id="{D681D48C-6A42-452F-80BA-55C5D9F50991}" type="slidenum">
              <a:rPr lang="en-US" smtClean="0"/>
              <a:t>50</a:t>
            </a:fld>
            <a:endParaRPr lang="en-US"/>
          </a:p>
        </p:txBody>
      </p:sp>
    </p:spTree>
    <p:extLst>
      <p:ext uri="{BB962C8B-B14F-4D97-AF65-F5344CB8AC3E}">
        <p14:creationId xmlns:p14="http://schemas.microsoft.com/office/powerpoint/2010/main" val="4174312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F31A-5E87-FD18-55C3-CD94365D3E3F}"/>
              </a:ext>
            </a:extLst>
          </p:cNvPr>
          <p:cNvSpPr>
            <a:spLocks noGrp="1"/>
          </p:cNvSpPr>
          <p:nvPr>
            <p:ph type="title"/>
          </p:nvPr>
        </p:nvSpPr>
        <p:spPr>
          <a:xfrm>
            <a:off x="574115" y="628650"/>
            <a:ext cx="6571060" cy="530223"/>
          </a:xfrm>
        </p:spPr>
        <p:txBody>
          <a:bodyPr/>
          <a:lstStyle/>
          <a:p>
            <a:r>
              <a:rPr lang="en-US" dirty="0"/>
              <a:t>It the denial is because outcomes won’t be as good as thin people’s </a:t>
            </a:r>
          </a:p>
        </p:txBody>
      </p:sp>
      <p:sp>
        <p:nvSpPr>
          <p:cNvPr id="3" name="Content Placeholder 2">
            <a:extLst>
              <a:ext uri="{FF2B5EF4-FFF2-40B4-BE49-F238E27FC236}">
                <a16:creationId xmlns:a16="http://schemas.microsoft.com/office/drawing/2014/main" id="{7A8D91FF-7580-8FC0-4B44-25FD6AA45A2D}"/>
              </a:ext>
            </a:extLst>
          </p:cNvPr>
          <p:cNvSpPr>
            <a:spLocks noGrp="1"/>
          </p:cNvSpPr>
          <p:nvPr>
            <p:ph idx="1"/>
          </p:nvPr>
        </p:nvSpPr>
        <p:spPr/>
        <p:txBody>
          <a:bodyPr/>
          <a:lstStyle/>
          <a:p>
            <a:r>
              <a:rPr lang="en-US" dirty="0"/>
              <a:t>Using the harms of weight stigma to justify additional weight stigma</a:t>
            </a:r>
          </a:p>
          <a:p>
            <a:endParaRPr lang="en-US" dirty="0"/>
          </a:p>
          <a:p>
            <a:r>
              <a:rPr lang="en-US" dirty="0"/>
              <a:t>The belief that higher-weight people won’t have the same outcomes as thinner people doesn’t justify a lack of care for higher-weight patients</a:t>
            </a:r>
          </a:p>
          <a:p>
            <a:pPr lvl="1"/>
            <a:r>
              <a:rPr lang="en-US" dirty="0"/>
              <a:t>HWPs deserve reduced pain, increased mobility, gender affirmation etc. </a:t>
            </a:r>
          </a:p>
          <a:p>
            <a:pPr lvl="1"/>
            <a:endParaRPr lang="en-US" dirty="0"/>
          </a:p>
          <a:p>
            <a:r>
              <a:rPr lang="en-US" dirty="0"/>
              <a:t>Ask for/offer informed consent</a:t>
            </a:r>
          </a:p>
          <a:p>
            <a:endParaRPr lang="en-US" dirty="0"/>
          </a:p>
          <a:p>
            <a:endParaRPr lang="en-US" dirty="0"/>
          </a:p>
        </p:txBody>
      </p:sp>
      <p:sp>
        <p:nvSpPr>
          <p:cNvPr id="4" name="Slide Number Placeholder 3">
            <a:extLst>
              <a:ext uri="{FF2B5EF4-FFF2-40B4-BE49-F238E27FC236}">
                <a16:creationId xmlns:a16="http://schemas.microsoft.com/office/drawing/2014/main" id="{20EC9E3F-3ACB-30E4-4400-E87C869AEEB9}"/>
              </a:ext>
            </a:extLst>
          </p:cNvPr>
          <p:cNvSpPr>
            <a:spLocks noGrp="1"/>
          </p:cNvSpPr>
          <p:nvPr>
            <p:ph type="sldNum" sz="quarter" idx="12"/>
          </p:nvPr>
        </p:nvSpPr>
        <p:spPr/>
        <p:txBody>
          <a:bodyPr/>
          <a:lstStyle/>
          <a:p>
            <a:fld id="{D681D48C-6A42-452F-80BA-55C5D9F50991}" type="slidenum">
              <a:rPr lang="en-US" smtClean="0"/>
              <a:t>51</a:t>
            </a:fld>
            <a:endParaRPr lang="en-US"/>
          </a:p>
        </p:txBody>
      </p:sp>
    </p:spTree>
    <p:extLst>
      <p:ext uri="{BB962C8B-B14F-4D97-AF65-F5344CB8AC3E}">
        <p14:creationId xmlns:p14="http://schemas.microsoft.com/office/powerpoint/2010/main" val="3837092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81C4-CF9F-7568-A804-55E5C5EEE0B6}"/>
              </a:ext>
            </a:extLst>
          </p:cNvPr>
          <p:cNvSpPr>
            <a:spLocks noGrp="1"/>
          </p:cNvSpPr>
          <p:nvPr>
            <p:ph type="title"/>
          </p:nvPr>
        </p:nvSpPr>
        <p:spPr>
          <a:xfrm>
            <a:off x="539085" y="628650"/>
            <a:ext cx="6898190" cy="546360"/>
          </a:xfrm>
        </p:spPr>
        <p:txBody>
          <a:bodyPr/>
          <a:lstStyle/>
          <a:p>
            <a:r>
              <a:rPr lang="en-US" dirty="0"/>
              <a:t>If the argument is that weight created the issue/”They’ll go back to old habits”</a:t>
            </a:r>
          </a:p>
        </p:txBody>
      </p:sp>
      <p:sp>
        <p:nvSpPr>
          <p:cNvPr id="3" name="Content Placeholder 2">
            <a:extLst>
              <a:ext uri="{FF2B5EF4-FFF2-40B4-BE49-F238E27FC236}">
                <a16:creationId xmlns:a16="http://schemas.microsoft.com/office/drawing/2014/main" id="{71F1520C-53E7-5985-C963-22D9A9C63F9A}"/>
              </a:ext>
            </a:extLst>
          </p:cNvPr>
          <p:cNvSpPr>
            <a:spLocks noGrp="1"/>
          </p:cNvSpPr>
          <p:nvPr>
            <p:ph idx="1"/>
          </p:nvPr>
        </p:nvSpPr>
        <p:spPr/>
        <p:txBody>
          <a:bodyPr/>
          <a:lstStyle/>
          <a:p>
            <a:r>
              <a:rPr lang="en-US" dirty="0"/>
              <a:t>People of all sizes have these issues</a:t>
            </a:r>
          </a:p>
          <a:p>
            <a:endParaRPr lang="en-US" dirty="0"/>
          </a:p>
          <a:p>
            <a:r>
              <a:rPr lang="en-US" dirty="0"/>
              <a:t>Athletes routinely get these surgeries</a:t>
            </a:r>
          </a:p>
          <a:p>
            <a:pPr lvl="1"/>
            <a:r>
              <a:rPr lang="en-US" dirty="0"/>
              <a:t>Recreational soccer </a:t>
            </a:r>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CDEE3BB-2572-4A00-B773-3CA4153860CB}"/>
              </a:ext>
            </a:extLst>
          </p:cNvPr>
          <p:cNvSpPr>
            <a:spLocks noGrp="1"/>
          </p:cNvSpPr>
          <p:nvPr>
            <p:ph type="sldNum" sz="quarter" idx="12"/>
          </p:nvPr>
        </p:nvSpPr>
        <p:spPr/>
        <p:txBody>
          <a:bodyPr/>
          <a:lstStyle/>
          <a:p>
            <a:fld id="{D681D48C-6A42-452F-80BA-55C5D9F50991}" type="slidenum">
              <a:rPr lang="en-US" smtClean="0"/>
              <a:t>52</a:t>
            </a:fld>
            <a:endParaRPr lang="en-US"/>
          </a:p>
        </p:txBody>
      </p:sp>
    </p:spTree>
    <p:extLst>
      <p:ext uri="{BB962C8B-B14F-4D97-AF65-F5344CB8AC3E}">
        <p14:creationId xmlns:p14="http://schemas.microsoft.com/office/powerpoint/2010/main" val="3079230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A583-6B85-EE29-B942-EB102ABDC19B}"/>
              </a:ext>
            </a:extLst>
          </p:cNvPr>
          <p:cNvSpPr>
            <a:spLocks noGrp="1"/>
          </p:cNvSpPr>
          <p:nvPr>
            <p:ph type="title"/>
          </p:nvPr>
        </p:nvSpPr>
        <p:spPr>
          <a:xfrm>
            <a:off x="491565" y="628650"/>
            <a:ext cx="6571060" cy="530223"/>
          </a:xfrm>
        </p:spPr>
        <p:txBody>
          <a:bodyPr/>
          <a:lstStyle/>
          <a:p>
            <a:r>
              <a:rPr lang="en-US" dirty="0"/>
              <a:t>If referred to weight loss surgery</a:t>
            </a:r>
          </a:p>
        </p:txBody>
      </p:sp>
      <p:sp>
        <p:nvSpPr>
          <p:cNvPr id="3" name="Content Placeholder 2">
            <a:extLst>
              <a:ext uri="{FF2B5EF4-FFF2-40B4-BE49-F238E27FC236}">
                <a16:creationId xmlns:a16="http://schemas.microsoft.com/office/drawing/2014/main" id="{26DFE4AB-7B31-49D7-05FE-FE83379EEF37}"/>
              </a:ext>
            </a:extLst>
          </p:cNvPr>
          <p:cNvSpPr>
            <a:spLocks noGrp="1"/>
          </p:cNvSpPr>
          <p:nvPr>
            <p:ph idx="1"/>
          </p:nvPr>
        </p:nvSpPr>
        <p:spPr/>
        <p:txBody>
          <a:bodyPr/>
          <a:lstStyle/>
          <a:p>
            <a:r>
              <a:rPr lang="en-US" dirty="0"/>
              <a:t>Significant risks, few prognostics and almost no outcome data past ten years</a:t>
            </a:r>
          </a:p>
          <a:p>
            <a:endParaRPr lang="en-US" dirty="0"/>
          </a:p>
          <a:p>
            <a:pPr marL="0" indent="0">
              <a:buNone/>
            </a:pPr>
            <a:r>
              <a:rPr lang="en-US" dirty="0"/>
              <a:t>VS</a:t>
            </a:r>
          </a:p>
          <a:p>
            <a:pPr marL="0" indent="0">
              <a:buNone/>
            </a:pPr>
            <a:endParaRPr lang="en-US" dirty="0"/>
          </a:p>
          <a:p>
            <a:r>
              <a:rPr lang="en-US" dirty="0"/>
              <a:t>Better data and lower risk of re-surgery than weight loss surgery</a:t>
            </a:r>
          </a:p>
        </p:txBody>
      </p:sp>
      <p:sp>
        <p:nvSpPr>
          <p:cNvPr id="4" name="Slide Number Placeholder 3">
            <a:extLst>
              <a:ext uri="{FF2B5EF4-FFF2-40B4-BE49-F238E27FC236}">
                <a16:creationId xmlns:a16="http://schemas.microsoft.com/office/drawing/2014/main" id="{8AB48848-F196-422A-90AD-E1E87B5BA03F}"/>
              </a:ext>
            </a:extLst>
          </p:cNvPr>
          <p:cNvSpPr>
            <a:spLocks noGrp="1"/>
          </p:cNvSpPr>
          <p:nvPr>
            <p:ph type="sldNum" sz="quarter" idx="12"/>
          </p:nvPr>
        </p:nvSpPr>
        <p:spPr/>
        <p:txBody>
          <a:bodyPr/>
          <a:lstStyle/>
          <a:p>
            <a:fld id="{D681D48C-6A42-452F-80BA-55C5D9F50991}" type="slidenum">
              <a:rPr lang="en-US" smtClean="0"/>
              <a:t>53</a:t>
            </a:fld>
            <a:endParaRPr lang="en-US"/>
          </a:p>
        </p:txBody>
      </p:sp>
    </p:spTree>
    <p:extLst>
      <p:ext uri="{BB962C8B-B14F-4D97-AF65-F5344CB8AC3E}">
        <p14:creationId xmlns:p14="http://schemas.microsoft.com/office/powerpoint/2010/main" val="2533665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A583-6B85-EE29-B942-EB102ABDC19B}"/>
              </a:ext>
            </a:extLst>
          </p:cNvPr>
          <p:cNvSpPr>
            <a:spLocks noGrp="1"/>
          </p:cNvSpPr>
          <p:nvPr>
            <p:ph type="title"/>
          </p:nvPr>
        </p:nvSpPr>
        <p:spPr>
          <a:xfrm>
            <a:off x="434415" y="609601"/>
            <a:ext cx="6571060" cy="530223"/>
          </a:xfrm>
        </p:spPr>
        <p:txBody>
          <a:bodyPr/>
          <a:lstStyle/>
          <a:p>
            <a:r>
              <a:rPr lang="en-US" dirty="0"/>
              <a:t>If referred to weight loss drugs</a:t>
            </a:r>
          </a:p>
        </p:txBody>
      </p:sp>
      <p:sp>
        <p:nvSpPr>
          <p:cNvPr id="3" name="Content Placeholder 2">
            <a:extLst>
              <a:ext uri="{FF2B5EF4-FFF2-40B4-BE49-F238E27FC236}">
                <a16:creationId xmlns:a16="http://schemas.microsoft.com/office/drawing/2014/main" id="{26DFE4AB-7B31-49D7-05FE-FE83379EEF37}"/>
              </a:ext>
            </a:extLst>
          </p:cNvPr>
          <p:cNvSpPr>
            <a:spLocks noGrp="1"/>
          </p:cNvSpPr>
          <p:nvPr>
            <p:ph idx="1"/>
          </p:nvPr>
        </p:nvSpPr>
        <p:spPr>
          <a:xfrm>
            <a:off x="866216" y="1679896"/>
            <a:ext cx="6571060" cy="3410125"/>
          </a:xfrm>
        </p:spPr>
        <p:txBody>
          <a:bodyPr>
            <a:normAutofit fontScale="92500" lnSpcReduction="20000"/>
          </a:bodyPr>
          <a:lstStyle/>
          <a:p>
            <a:r>
              <a:rPr lang="en-US" dirty="0"/>
              <a:t>Significant side effects</a:t>
            </a:r>
          </a:p>
          <a:p>
            <a:endParaRPr lang="en-US" dirty="0"/>
          </a:p>
          <a:p>
            <a:r>
              <a:rPr lang="en-US" dirty="0"/>
              <a:t>Can impact surgery</a:t>
            </a:r>
          </a:p>
          <a:p>
            <a:pPr lvl="1"/>
            <a:r>
              <a:rPr lang="en-US" dirty="0"/>
              <a:t>GLP-1 agonists and anesthesia issues</a:t>
            </a:r>
          </a:p>
          <a:p>
            <a:pPr lvl="1"/>
            <a:endParaRPr lang="en-US" dirty="0"/>
          </a:p>
          <a:p>
            <a:r>
              <a:rPr lang="en-US" dirty="0"/>
              <a:t>Weight is regained when drugs are ceased</a:t>
            </a:r>
          </a:p>
          <a:p>
            <a:pPr lvl="1"/>
            <a:r>
              <a:rPr lang="en-US" dirty="0"/>
              <a:t>Dangers of weight cycling</a:t>
            </a:r>
          </a:p>
          <a:p>
            <a:pPr lvl="1"/>
            <a:endParaRPr lang="en-US" dirty="0"/>
          </a:p>
          <a:p>
            <a:r>
              <a:rPr lang="en-US" dirty="0"/>
              <a:t>No research showing improved surgical outcomes</a:t>
            </a:r>
          </a:p>
          <a:p>
            <a:endParaRPr lang="en-US" dirty="0"/>
          </a:p>
          <a:p>
            <a:r>
              <a:rPr lang="en-US" dirty="0"/>
              <a:t>Significant expense</a:t>
            </a:r>
          </a:p>
          <a:p>
            <a:endParaRPr lang="en-US" dirty="0"/>
          </a:p>
          <a:p>
            <a:r>
              <a:rPr lang="en-US" dirty="0"/>
              <a:t>Delayed care</a:t>
            </a:r>
          </a:p>
        </p:txBody>
      </p:sp>
      <p:sp>
        <p:nvSpPr>
          <p:cNvPr id="4" name="Slide Number Placeholder 3">
            <a:extLst>
              <a:ext uri="{FF2B5EF4-FFF2-40B4-BE49-F238E27FC236}">
                <a16:creationId xmlns:a16="http://schemas.microsoft.com/office/drawing/2014/main" id="{7598A30B-9866-E32B-A384-D235E43B7A95}"/>
              </a:ext>
            </a:extLst>
          </p:cNvPr>
          <p:cNvSpPr>
            <a:spLocks noGrp="1"/>
          </p:cNvSpPr>
          <p:nvPr>
            <p:ph type="sldNum" sz="quarter" idx="12"/>
          </p:nvPr>
        </p:nvSpPr>
        <p:spPr/>
        <p:txBody>
          <a:bodyPr/>
          <a:lstStyle/>
          <a:p>
            <a:fld id="{D681D48C-6A42-452F-80BA-55C5D9F50991}" type="slidenum">
              <a:rPr lang="en-US" smtClean="0"/>
              <a:t>54</a:t>
            </a:fld>
            <a:endParaRPr lang="en-US"/>
          </a:p>
        </p:txBody>
      </p:sp>
    </p:spTree>
    <p:extLst>
      <p:ext uri="{BB962C8B-B14F-4D97-AF65-F5344CB8AC3E}">
        <p14:creationId xmlns:p14="http://schemas.microsoft.com/office/powerpoint/2010/main" val="3441808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3609-C92D-82D5-9233-AB8109E90E92}"/>
              </a:ext>
            </a:extLst>
          </p:cNvPr>
          <p:cNvSpPr>
            <a:spLocks noGrp="1"/>
          </p:cNvSpPr>
          <p:nvPr>
            <p:ph type="title"/>
          </p:nvPr>
        </p:nvSpPr>
        <p:spPr>
          <a:xfrm>
            <a:off x="447115" y="577851"/>
            <a:ext cx="6571060" cy="530223"/>
          </a:xfrm>
        </p:spPr>
        <p:txBody>
          <a:bodyPr/>
          <a:lstStyle/>
          <a:p>
            <a:r>
              <a:rPr lang="en-US" dirty="0"/>
              <a:t>Trying to Reach the BMI Requirement</a:t>
            </a:r>
          </a:p>
        </p:txBody>
      </p:sp>
      <p:sp>
        <p:nvSpPr>
          <p:cNvPr id="3" name="Content Placeholder 2">
            <a:extLst>
              <a:ext uri="{FF2B5EF4-FFF2-40B4-BE49-F238E27FC236}">
                <a16:creationId xmlns:a16="http://schemas.microsoft.com/office/drawing/2014/main" id="{DCEA9A83-39D2-00F5-22F0-7E74CE21AAC5}"/>
              </a:ext>
            </a:extLst>
          </p:cNvPr>
          <p:cNvSpPr>
            <a:spLocks noGrp="1"/>
          </p:cNvSpPr>
          <p:nvPr>
            <p:ph idx="1"/>
          </p:nvPr>
        </p:nvSpPr>
        <p:spPr>
          <a:xfrm>
            <a:off x="866216" y="1856064"/>
            <a:ext cx="6571060" cy="3221373"/>
          </a:xfrm>
        </p:spPr>
        <p:txBody>
          <a:bodyPr>
            <a:normAutofit/>
          </a:bodyPr>
          <a:lstStyle/>
          <a:p>
            <a:r>
              <a:rPr lang="en-US" dirty="0"/>
              <a:t>Unless it’s just a few pounds, the chances of success are not very good.</a:t>
            </a:r>
          </a:p>
          <a:p>
            <a:endParaRPr lang="en-US" dirty="0"/>
          </a:p>
          <a:p>
            <a:r>
              <a:rPr lang="en-US" dirty="0"/>
              <a:t>Most likely long-term outcome will be weight regain, which means that they’ll have to time the procedure before they regain to a point where they no longer meet the BMI requirement</a:t>
            </a:r>
          </a:p>
          <a:p>
            <a:endParaRPr lang="en-US" dirty="0"/>
          </a:p>
          <a:p>
            <a:r>
              <a:rPr lang="en-US" dirty="0"/>
              <a:t>Weight cycling which is, by far, the most common outcome of weight loss attempts is independently linked to harm to health including higher mortality</a:t>
            </a:r>
          </a:p>
          <a:p>
            <a:endParaRPr lang="en-US" dirty="0"/>
          </a:p>
        </p:txBody>
      </p:sp>
      <p:sp>
        <p:nvSpPr>
          <p:cNvPr id="4" name="Slide Number Placeholder 3">
            <a:extLst>
              <a:ext uri="{FF2B5EF4-FFF2-40B4-BE49-F238E27FC236}">
                <a16:creationId xmlns:a16="http://schemas.microsoft.com/office/drawing/2014/main" id="{A41AAB46-9755-1D90-B656-FDF4CA361490}"/>
              </a:ext>
            </a:extLst>
          </p:cNvPr>
          <p:cNvSpPr>
            <a:spLocks noGrp="1"/>
          </p:cNvSpPr>
          <p:nvPr>
            <p:ph type="sldNum" sz="quarter" idx="12"/>
          </p:nvPr>
        </p:nvSpPr>
        <p:spPr/>
        <p:txBody>
          <a:bodyPr/>
          <a:lstStyle/>
          <a:p>
            <a:fld id="{D681D48C-6A42-452F-80BA-55C5D9F50991}" type="slidenum">
              <a:rPr lang="en-US" smtClean="0"/>
              <a:t>55</a:t>
            </a:fld>
            <a:endParaRPr lang="en-US"/>
          </a:p>
        </p:txBody>
      </p:sp>
    </p:spTree>
    <p:extLst>
      <p:ext uri="{BB962C8B-B14F-4D97-AF65-F5344CB8AC3E}">
        <p14:creationId xmlns:p14="http://schemas.microsoft.com/office/powerpoint/2010/main" val="2523923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3609-C92D-82D5-9233-AB8109E90E92}"/>
              </a:ext>
            </a:extLst>
          </p:cNvPr>
          <p:cNvSpPr>
            <a:spLocks noGrp="1"/>
          </p:cNvSpPr>
          <p:nvPr>
            <p:ph type="title"/>
          </p:nvPr>
        </p:nvSpPr>
        <p:spPr>
          <a:xfrm>
            <a:off x="434415" y="609601"/>
            <a:ext cx="6571060" cy="530223"/>
          </a:xfrm>
        </p:spPr>
        <p:txBody>
          <a:bodyPr/>
          <a:lstStyle/>
          <a:p>
            <a:r>
              <a:rPr lang="en-US" dirty="0"/>
              <a:t>Trying to Reach the BMI Requirement</a:t>
            </a:r>
          </a:p>
        </p:txBody>
      </p:sp>
      <p:sp>
        <p:nvSpPr>
          <p:cNvPr id="3" name="Content Placeholder 2">
            <a:extLst>
              <a:ext uri="{FF2B5EF4-FFF2-40B4-BE49-F238E27FC236}">
                <a16:creationId xmlns:a16="http://schemas.microsoft.com/office/drawing/2014/main" id="{DCEA9A83-39D2-00F5-22F0-7E74CE21AAC5}"/>
              </a:ext>
            </a:extLst>
          </p:cNvPr>
          <p:cNvSpPr>
            <a:spLocks noGrp="1"/>
          </p:cNvSpPr>
          <p:nvPr>
            <p:ph idx="1"/>
          </p:nvPr>
        </p:nvSpPr>
        <p:spPr>
          <a:xfrm>
            <a:off x="784423" y="1749106"/>
            <a:ext cx="6571060" cy="3114413"/>
          </a:xfrm>
        </p:spPr>
        <p:txBody>
          <a:bodyPr>
            <a:normAutofit/>
          </a:bodyPr>
          <a:lstStyle/>
          <a:p>
            <a:pPr marL="0" indent="0">
              <a:buNone/>
            </a:pPr>
            <a:endParaRPr lang="en-US" dirty="0"/>
          </a:p>
          <a:p>
            <a:r>
              <a:rPr lang="en-US" dirty="0"/>
              <a:t>The process of weight loss, especially if someone is trying to achieve rapid weight loss, could negatively impact surgical outcomes</a:t>
            </a:r>
          </a:p>
          <a:p>
            <a:endParaRPr lang="en-US" dirty="0"/>
          </a:p>
          <a:p>
            <a:r>
              <a:rPr lang="en-US" dirty="0"/>
              <a:t>There is always the possibility that the weight loss attempt can create/exacerbate an unhealthy relationship with food, body, and/or movement up to and including an eating disorder</a:t>
            </a:r>
          </a:p>
          <a:p>
            <a:endParaRPr lang="en-US" dirty="0"/>
          </a:p>
          <a:p>
            <a:r>
              <a:rPr lang="en-US" dirty="0"/>
              <a:t>If someone turns to weight loss drugs or weight loss surgery then the risks/side effects, including risks to life itself, rise significantly</a:t>
            </a:r>
          </a:p>
        </p:txBody>
      </p:sp>
      <p:sp>
        <p:nvSpPr>
          <p:cNvPr id="4" name="Slide Number Placeholder 3">
            <a:extLst>
              <a:ext uri="{FF2B5EF4-FFF2-40B4-BE49-F238E27FC236}">
                <a16:creationId xmlns:a16="http://schemas.microsoft.com/office/drawing/2014/main" id="{5C2FFB60-0A43-0A61-E95E-F6D137F217D3}"/>
              </a:ext>
            </a:extLst>
          </p:cNvPr>
          <p:cNvSpPr>
            <a:spLocks noGrp="1"/>
          </p:cNvSpPr>
          <p:nvPr>
            <p:ph type="sldNum" sz="quarter" idx="12"/>
          </p:nvPr>
        </p:nvSpPr>
        <p:spPr/>
        <p:txBody>
          <a:bodyPr/>
          <a:lstStyle/>
          <a:p>
            <a:fld id="{D681D48C-6A42-452F-80BA-55C5D9F50991}" type="slidenum">
              <a:rPr lang="en-US" smtClean="0"/>
              <a:t>56</a:t>
            </a:fld>
            <a:endParaRPr lang="en-US"/>
          </a:p>
        </p:txBody>
      </p:sp>
    </p:spTree>
    <p:extLst>
      <p:ext uri="{BB962C8B-B14F-4D97-AF65-F5344CB8AC3E}">
        <p14:creationId xmlns:p14="http://schemas.microsoft.com/office/powerpoint/2010/main" val="227048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3C7BC-90B4-E625-CCA0-0DA31F4AED94}"/>
              </a:ext>
            </a:extLst>
          </p:cNvPr>
          <p:cNvSpPr>
            <a:spLocks noGrp="1"/>
          </p:cNvSpPr>
          <p:nvPr>
            <p:ph type="title"/>
          </p:nvPr>
        </p:nvSpPr>
        <p:spPr>
          <a:xfrm>
            <a:off x="866215" y="793751"/>
            <a:ext cx="6571060" cy="530223"/>
          </a:xfrm>
        </p:spPr>
        <p:txBody>
          <a:bodyPr/>
          <a:lstStyle/>
          <a:p>
            <a:r>
              <a:rPr lang="en-US" dirty="0">
                <a:solidFill>
                  <a:srgbClr val="EBEBEB"/>
                </a:solidFill>
              </a:rPr>
              <a:t>Fen-Phen</a:t>
            </a:r>
            <a:br>
              <a:rPr lang="en-US" dirty="0">
                <a:solidFill>
                  <a:srgbClr val="EBEBEB"/>
                </a:solidFill>
              </a:rPr>
            </a:br>
            <a:r>
              <a:rPr lang="en-US" dirty="0">
                <a:solidFill>
                  <a:srgbClr val="EBEBEB"/>
                </a:solidFill>
              </a:rPr>
              <a:t>Fenfluramine and Phentermine</a:t>
            </a:r>
            <a:br>
              <a:rPr lang="en-US" sz="2400" dirty="0">
                <a:solidFill>
                  <a:srgbClr val="EBEBEB"/>
                </a:solidFill>
              </a:rPr>
            </a:br>
            <a:endParaRPr lang="en-US" sz="2400" dirty="0">
              <a:solidFill>
                <a:srgbClr val="EBEBEB"/>
              </a:solidFill>
            </a:endParaRPr>
          </a:p>
        </p:txBody>
      </p:sp>
      <p:sp>
        <p:nvSpPr>
          <p:cNvPr id="3" name="Content Placeholder 2">
            <a:extLst>
              <a:ext uri="{FF2B5EF4-FFF2-40B4-BE49-F238E27FC236}">
                <a16:creationId xmlns:a16="http://schemas.microsoft.com/office/drawing/2014/main" id="{CEA11D0C-50FB-54BA-79ED-F41F40D530B9}"/>
              </a:ext>
            </a:extLst>
          </p:cNvPr>
          <p:cNvSpPr>
            <a:spLocks noGrp="1"/>
          </p:cNvSpPr>
          <p:nvPr>
            <p:ph idx="1"/>
          </p:nvPr>
        </p:nvSpPr>
        <p:spPr>
          <a:xfrm>
            <a:off x="358629" y="1698772"/>
            <a:ext cx="8393186" cy="3290582"/>
          </a:xfrm>
        </p:spPr>
        <p:txBody>
          <a:bodyPr>
            <a:normAutofit lnSpcReduction="10000"/>
          </a:bodyPr>
          <a:lstStyle/>
          <a:p>
            <a:r>
              <a:rPr lang="en-US" sz="1500" dirty="0"/>
              <a:t>Appetite suppressant plus amphetamines</a:t>
            </a:r>
          </a:p>
          <a:p>
            <a:r>
              <a:rPr lang="en-US" sz="1500" dirty="0"/>
              <a:t>1992 – introduced to the market</a:t>
            </a:r>
          </a:p>
          <a:p>
            <a:r>
              <a:rPr lang="en-US" sz="1500" dirty="0"/>
              <a:t>1994 – Company aware of 41 cases of valvular heart disease and pulmonary hypertension</a:t>
            </a:r>
          </a:p>
          <a:p>
            <a:pPr lvl="1"/>
            <a:r>
              <a:rPr lang="en-US" sz="1350" dirty="0"/>
              <a:t>Reported only 4 to the FDA</a:t>
            </a:r>
          </a:p>
          <a:p>
            <a:r>
              <a:rPr lang="en-US" sz="1500" dirty="0"/>
              <a:t>1996 – doctors wrote 18 million prescriptions</a:t>
            </a:r>
          </a:p>
          <a:p>
            <a:r>
              <a:rPr lang="en-US" sz="1500" dirty="0"/>
              <a:t>1997 – studies showed about a third of patients had serious side effects including heart disease, valvular heart disease, primary pulmonary hypertension), and cardiac fibrosis. </a:t>
            </a:r>
          </a:p>
          <a:p>
            <a:r>
              <a:rPr lang="en-US" sz="1500" dirty="0"/>
              <a:t>1997 – Recalled</a:t>
            </a:r>
          </a:p>
          <a:p>
            <a:r>
              <a:rPr lang="en-US" sz="1500" dirty="0">
                <a:ea typeface="Calibri" panose="020F0502020204030204" pitchFamily="34" charset="0"/>
                <a:cs typeface="Times New Roman" panose="02020603050405020304" pitchFamily="18" charset="0"/>
              </a:rPr>
              <a:t>2000 - $4.75 Billion settlement</a:t>
            </a:r>
          </a:p>
        </p:txBody>
      </p:sp>
    </p:spTree>
    <p:extLst>
      <p:ext uri="{BB962C8B-B14F-4D97-AF65-F5344CB8AC3E}">
        <p14:creationId xmlns:p14="http://schemas.microsoft.com/office/powerpoint/2010/main" val="27230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440" y="339538"/>
            <a:ext cx="7053542" cy="1050398"/>
          </a:xfrm>
        </p:spPr>
        <p:txBody>
          <a:bodyPr>
            <a:normAutofit/>
          </a:bodyPr>
          <a:lstStyle/>
          <a:p>
            <a:r>
              <a:rPr lang="en-US" dirty="0"/>
              <a:t>Case Study: </a:t>
            </a:r>
            <a:r>
              <a:rPr lang="en-US" dirty="0" err="1"/>
              <a:t>Belviq</a:t>
            </a:r>
            <a:endParaRPr lang="en-US" dirty="0"/>
          </a:p>
        </p:txBody>
      </p:sp>
      <p:sp>
        <p:nvSpPr>
          <p:cNvPr id="4" name="Slide Number Placeholder 3">
            <a:extLst>
              <a:ext uri="{FF2B5EF4-FFF2-40B4-BE49-F238E27FC236}">
                <a16:creationId xmlns:a16="http://schemas.microsoft.com/office/drawing/2014/main" id="{98EB79A4-ADA3-427A-9C02-FE8C6A554084}"/>
              </a:ext>
            </a:extLst>
          </p:cNvPr>
          <p:cNvSpPr>
            <a:spLocks noGrp="1"/>
          </p:cNvSpPr>
          <p:nvPr>
            <p:ph type="sldNum" sz="quarter" idx="12"/>
          </p:nvPr>
        </p:nvSpPr>
        <p:spPr>
          <a:xfrm>
            <a:off x="7764406" y="221797"/>
            <a:ext cx="628649" cy="575765"/>
          </a:xfrm>
        </p:spPr>
        <p:txBody>
          <a:bodyPr>
            <a:normAutofit/>
          </a:bodyPr>
          <a:lstStyle/>
          <a:p>
            <a:pPr>
              <a:spcAft>
                <a:spcPts val="450"/>
              </a:spcAft>
            </a:pPr>
            <a:fld id="{A0AF4A14-3F4E-4ECC-BF05-F7D688A6440D}" type="slidenum">
              <a:rPr lang="en-US" smtClean="0"/>
              <a:pPr>
                <a:spcAft>
                  <a:spcPts val="450"/>
                </a:spcAft>
              </a:pPr>
              <a:t>7</a:t>
            </a:fld>
            <a:endParaRPr lang="en-US"/>
          </a:p>
        </p:txBody>
      </p:sp>
      <p:graphicFrame>
        <p:nvGraphicFramePr>
          <p:cNvPr id="6" name="Content Placeholder 1">
            <a:extLst>
              <a:ext uri="{FF2B5EF4-FFF2-40B4-BE49-F238E27FC236}">
                <a16:creationId xmlns:a16="http://schemas.microsoft.com/office/drawing/2014/main" id="{0156833A-BC08-4547-A3C4-B3828A6179C0}"/>
              </a:ext>
            </a:extLst>
          </p:cNvPr>
          <p:cNvGraphicFramePr>
            <a:graphicFrameLocks noGrp="1"/>
          </p:cNvGraphicFramePr>
          <p:nvPr>
            <p:ph idx="1"/>
          </p:nvPr>
        </p:nvGraphicFramePr>
        <p:xfrm>
          <a:off x="175022" y="1389936"/>
          <a:ext cx="8793956" cy="3753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C0B5E499-F4CC-CD8A-0968-F6287CF57D80}"/>
              </a:ext>
            </a:extLst>
          </p:cNvPr>
          <p:cNvSpPr txBox="1"/>
          <p:nvPr/>
        </p:nvSpPr>
        <p:spPr>
          <a:xfrm>
            <a:off x="5043802" y="2089094"/>
            <a:ext cx="3775393" cy="230832"/>
          </a:xfrm>
          <a:prstGeom prst="rect">
            <a:avLst/>
          </a:prstGeom>
          <a:noFill/>
        </p:spPr>
        <p:txBody>
          <a:bodyPr wrap="none" rtlCol="0">
            <a:spAutoFit/>
          </a:bodyPr>
          <a:lstStyle/>
          <a:p>
            <a:r>
              <a:rPr lang="en-US" sz="900" dirty="0">
                <a:solidFill>
                  <a:prstClr val="black">
                    <a:hueOff val="0"/>
                    <a:satOff val="0"/>
                    <a:lumOff val="0"/>
                    <a:alphaOff val="0"/>
                  </a:prstClr>
                </a:solidFill>
                <a:latin typeface="Century Gothic" panose="020B0502020202020204"/>
              </a:rPr>
              <a:t>Belviq pulled from the market due to life-threatening side effects</a:t>
            </a:r>
          </a:p>
        </p:txBody>
      </p:sp>
      <p:sp>
        <p:nvSpPr>
          <p:cNvPr id="5" name="TextBox 4">
            <a:extLst>
              <a:ext uri="{FF2B5EF4-FFF2-40B4-BE49-F238E27FC236}">
                <a16:creationId xmlns:a16="http://schemas.microsoft.com/office/drawing/2014/main" id="{206BB125-7EA5-3D66-DBB2-ABF78402B87F}"/>
              </a:ext>
            </a:extLst>
          </p:cNvPr>
          <p:cNvSpPr txBox="1"/>
          <p:nvPr/>
        </p:nvSpPr>
        <p:spPr>
          <a:xfrm>
            <a:off x="6762402" y="3371316"/>
            <a:ext cx="441702" cy="415498"/>
          </a:xfrm>
          <a:prstGeom prst="rect">
            <a:avLst/>
          </a:prstGeom>
          <a:noFill/>
        </p:spPr>
        <p:txBody>
          <a:bodyPr wrap="square" rtlCol="0">
            <a:spAutoFit/>
          </a:bodyPr>
          <a:lstStyle/>
          <a:p>
            <a:r>
              <a:rPr lang="en-US" sz="1050" b="1" dirty="0">
                <a:latin typeface="Century Gothic" panose="020B0502020202020204"/>
              </a:rPr>
              <a:t>2020</a:t>
            </a:r>
          </a:p>
        </p:txBody>
      </p:sp>
    </p:spTree>
    <p:extLst>
      <p:ext uri="{BB962C8B-B14F-4D97-AF65-F5344CB8AC3E}">
        <p14:creationId xmlns:p14="http://schemas.microsoft.com/office/powerpoint/2010/main" val="212120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34DD-383C-7FAC-4071-30D2669B72B8}"/>
              </a:ext>
            </a:extLst>
          </p:cNvPr>
          <p:cNvSpPr>
            <a:spLocks noGrp="1"/>
          </p:cNvSpPr>
          <p:nvPr>
            <p:ph type="title"/>
          </p:nvPr>
        </p:nvSpPr>
        <p:spPr>
          <a:xfrm>
            <a:off x="574115" y="628651"/>
            <a:ext cx="6571060" cy="530223"/>
          </a:xfrm>
        </p:spPr>
        <p:txBody>
          <a:bodyPr/>
          <a:lstStyle/>
          <a:p>
            <a:r>
              <a:rPr lang="en-US" dirty="0"/>
              <a:t>Meet the New Drugs</a:t>
            </a:r>
          </a:p>
        </p:txBody>
      </p:sp>
      <p:sp>
        <p:nvSpPr>
          <p:cNvPr id="3" name="Content Placeholder 2">
            <a:extLst>
              <a:ext uri="{FF2B5EF4-FFF2-40B4-BE49-F238E27FC236}">
                <a16:creationId xmlns:a16="http://schemas.microsoft.com/office/drawing/2014/main" id="{1D90FF4B-C5B3-C659-72BC-472D34779142}"/>
              </a:ext>
            </a:extLst>
          </p:cNvPr>
          <p:cNvSpPr>
            <a:spLocks noGrp="1"/>
          </p:cNvSpPr>
          <p:nvPr>
            <p:ph idx="1"/>
          </p:nvPr>
        </p:nvSpPr>
        <p:spPr>
          <a:xfrm>
            <a:off x="91525" y="1912690"/>
            <a:ext cx="4060220" cy="2765746"/>
          </a:xfrm>
        </p:spPr>
        <p:txBody>
          <a:bodyPr>
            <a:normAutofit fontScale="92500" lnSpcReduction="20000"/>
          </a:bodyPr>
          <a:lstStyle/>
          <a:p>
            <a:r>
              <a:rPr lang="en-US" sz="2100" b="1" dirty="0" err="1"/>
              <a:t>Semaglutide</a:t>
            </a:r>
            <a:endParaRPr lang="en-US" sz="2100" b="1" dirty="0"/>
          </a:p>
          <a:p>
            <a:pPr lvl="1"/>
            <a:r>
              <a:rPr lang="en-US" sz="1800" dirty="0"/>
              <a:t>Novo Nordisk</a:t>
            </a:r>
          </a:p>
          <a:p>
            <a:pPr lvl="1"/>
            <a:r>
              <a:rPr lang="en-US" sz="1800" dirty="0"/>
              <a:t>GLP-1 agonist</a:t>
            </a:r>
          </a:p>
          <a:p>
            <a:pPr lvl="1"/>
            <a:r>
              <a:rPr lang="en-US" sz="1800" dirty="0"/>
              <a:t>Ozempic = Type 2 Diabetes, weekly injection </a:t>
            </a:r>
          </a:p>
          <a:p>
            <a:pPr lvl="1"/>
            <a:r>
              <a:rPr lang="en-US" sz="1800" dirty="0" err="1"/>
              <a:t>Rebylsus</a:t>
            </a:r>
            <a:r>
              <a:rPr lang="en-US" sz="1800" dirty="0"/>
              <a:t> = Type 2 Diabetes, daily pill</a:t>
            </a:r>
          </a:p>
          <a:p>
            <a:pPr lvl="1"/>
            <a:r>
              <a:rPr lang="en-US" sz="1800" dirty="0" err="1"/>
              <a:t>Wegovy</a:t>
            </a:r>
            <a:r>
              <a:rPr lang="en-US" sz="1800" dirty="0"/>
              <a:t> = Weight Loss, weekly injection</a:t>
            </a:r>
          </a:p>
          <a:p>
            <a:pPr lvl="1"/>
            <a:endParaRPr lang="en-US" dirty="0"/>
          </a:p>
          <a:p>
            <a:pPr marL="342900" lvl="1" indent="0">
              <a:buNone/>
            </a:pPr>
            <a:endParaRPr lang="en-US" dirty="0"/>
          </a:p>
          <a:p>
            <a:pPr lvl="1"/>
            <a:endParaRPr lang="en-US" dirty="0"/>
          </a:p>
        </p:txBody>
      </p:sp>
      <p:sp>
        <p:nvSpPr>
          <p:cNvPr id="4" name="Content Placeholder 2">
            <a:extLst>
              <a:ext uri="{FF2B5EF4-FFF2-40B4-BE49-F238E27FC236}">
                <a16:creationId xmlns:a16="http://schemas.microsoft.com/office/drawing/2014/main" id="{F847BD65-C45A-74A4-F890-560807F052D8}"/>
              </a:ext>
            </a:extLst>
          </p:cNvPr>
          <p:cNvSpPr txBox="1">
            <a:spLocks/>
          </p:cNvSpPr>
          <p:nvPr/>
        </p:nvSpPr>
        <p:spPr>
          <a:xfrm>
            <a:off x="4742979" y="2033457"/>
            <a:ext cx="4060220" cy="2765746"/>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725" b="1" dirty="0" err="1"/>
              <a:t>Tirzepatide</a:t>
            </a:r>
            <a:endParaRPr lang="en-US" sz="1725" b="1" dirty="0"/>
          </a:p>
          <a:p>
            <a:pPr marL="914400" lvl="1" indent="-298450">
              <a:lnSpc>
                <a:spcPct val="80000"/>
              </a:lnSpc>
              <a:spcBef>
                <a:spcPts val="800"/>
              </a:spcBef>
              <a:buSzPts val="1100"/>
              <a:buFont typeface="Noto Sans Symbols"/>
              <a:buChar char="►"/>
            </a:pPr>
            <a:r>
              <a:rPr lang="en-US" sz="1700" dirty="0">
                <a:solidFill>
                  <a:srgbClr val="3F3F3F"/>
                </a:solidFill>
                <a:latin typeface="Century Gothic"/>
                <a:sym typeface="Century Gothic"/>
              </a:rPr>
              <a:t>Eli Lilly</a:t>
            </a:r>
          </a:p>
          <a:p>
            <a:pPr marL="914400" lvl="1" indent="-298450">
              <a:lnSpc>
                <a:spcPct val="80000"/>
              </a:lnSpc>
              <a:spcBef>
                <a:spcPts val="800"/>
              </a:spcBef>
              <a:buSzPts val="1100"/>
              <a:buFont typeface="Noto Sans Symbols"/>
              <a:buChar char="►"/>
            </a:pPr>
            <a:r>
              <a:rPr lang="en-US" sz="1700" dirty="0">
                <a:solidFill>
                  <a:srgbClr val="3F3F3F"/>
                </a:solidFill>
                <a:latin typeface="Century Gothic"/>
                <a:sym typeface="Century Gothic"/>
              </a:rPr>
              <a:t>GLP-1, GIP co-agonist</a:t>
            </a:r>
          </a:p>
          <a:p>
            <a:pPr marL="914400" lvl="1" indent="-298450">
              <a:lnSpc>
                <a:spcPct val="80000"/>
              </a:lnSpc>
              <a:spcBef>
                <a:spcPts val="800"/>
              </a:spcBef>
              <a:buSzPts val="1100"/>
              <a:buFont typeface="Noto Sans Symbols"/>
              <a:buChar char="►"/>
            </a:pPr>
            <a:r>
              <a:rPr lang="en-US" sz="1700" dirty="0" err="1">
                <a:solidFill>
                  <a:srgbClr val="3F3F3F"/>
                </a:solidFill>
                <a:latin typeface="Century Gothic"/>
                <a:sym typeface="Century Gothic"/>
              </a:rPr>
              <a:t>Mounjaro</a:t>
            </a:r>
            <a:r>
              <a:rPr lang="en-US" sz="1700" dirty="0">
                <a:solidFill>
                  <a:srgbClr val="3F3F3F"/>
                </a:solidFill>
                <a:latin typeface="Century Gothic"/>
                <a:sym typeface="Century Gothic"/>
              </a:rPr>
              <a:t> = Type 2 Diabetes, weekly injection </a:t>
            </a:r>
          </a:p>
          <a:p>
            <a:pPr marL="914400" lvl="1" indent="-298450">
              <a:lnSpc>
                <a:spcPct val="80000"/>
              </a:lnSpc>
              <a:spcBef>
                <a:spcPts val="800"/>
              </a:spcBef>
              <a:buSzPts val="1100"/>
              <a:buFont typeface="Noto Sans Symbols"/>
              <a:buChar char="►"/>
            </a:pPr>
            <a:r>
              <a:rPr lang="en-US" sz="1700" dirty="0" err="1">
                <a:solidFill>
                  <a:srgbClr val="3F3F3F"/>
                </a:solidFill>
                <a:latin typeface="Century Gothic"/>
                <a:sym typeface="Century Gothic"/>
              </a:rPr>
              <a:t>Zepbound</a:t>
            </a:r>
            <a:r>
              <a:rPr lang="en-US" sz="1700" dirty="0">
                <a:solidFill>
                  <a:srgbClr val="3F3F3F"/>
                </a:solidFill>
                <a:latin typeface="Century Gothic"/>
                <a:sym typeface="Century Gothic"/>
              </a:rPr>
              <a:t> = Weight Loss Application</a:t>
            </a:r>
          </a:p>
          <a:p>
            <a:pPr marL="914400" lvl="1" indent="-298450">
              <a:lnSpc>
                <a:spcPct val="80000"/>
              </a:lnSpc>
              <a:spcBef>
                <a:spcPts val="800"/>
              </a:spcBef>
              <a:buSzPts val="1100"/>
              <a:buFont typeface="Noto Sans Symbols"/>
              <a:buChar char="►"/>
            </a:pPr>
            <a:r>
              <a:rPr lang="en-US" sz="1700" dirty="0">
                <a:solidFill>
                  <a:srgbClr val="3F3F3F"/>
                </a:solidFill>
                <a:latin typeface="Century Gothic"/>
                <a:sym typeface="Century Gothic"/>
              </a:rPr>
              <a:t>No pill form</a:t>
            </a:r>
          </a:p>
          <a:p>
            <a:pPr lvl="1"/>
            <a:endParaRPr lang="en-US" sz="1800" dirty="0"/>
          </a:p>
          <a:p>
            <a:pPr marL="342900" lvl="1" indent="0">
              <a:buNone/>
            </a:pPr>
            <a:endParaRPr lang="en-US" sz="1200" dirty="0"/>
          </a:p>
          <a:p>
            <a:pPr lvl="1"/>
            <a:endParaRPr lang="en-US" sz="1200" dirty="0"/>
          </a:p>
        </p:txBody>
      </p:sp>
    </p:spTree>
    <p:extLst>
      <p:ext uri="{BB962C8B-B14F-4D97-AF65-F5344CB8AC3E}">
        <p14:creationId xmlns:p14="http://schemas.microsoft.com/office/powerpoint/2010/main" val="220572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CF7DA-ECA4-5514-B26E-409A9A4570B1}"/>
              </a:ext>
            </a:extLst>
          </p:cNvPr>
          <p:cNvSpPr>
            <a:spLocks noGrp="1"/>
          </p:cNvSpPr>
          <p:nvPr>
            <p:ph type="title"/>
          </p:nvPr>
        </p:nvSpPr>
        <p:spPr>
          <a:xfrm>
            <a:off x="462223" y="685801"/>
            <a:ext cx="6571060" cy="530223"/>
          </a:xfrm>
        </p:spPr>
        <p:txBody>
          <a:bodyPr/>
          <a:lstStyle/>
          <a:p>
            <a:r>
              <a:rPr lang="en-US" dirty="0"/>
              <a:t>What is a GLP-1 Receptor Agonist</a:t>
            </a:r>
          </a:p>
        </p:txBody>
      </p:sp>
      <p:sp>
        <p:nvSpPr>
          <p:cNvPr id="3" name="Content Placeholder 2">
            <a:extLst>
              <a:ext uri="{FF2B5EF4-FFF2-40B4-BE49-F238E27FC236}">
                <a16:creationId xmlns:a16="http://schemas.microsoft.com/office/drawing/2014/main" id="{8B581B9D-56D3-D73A-FB59-CCB794D7C73E}"/>
              </a:ext>
            </a:extLst>
          </p:cNvPr>
          <p:cNvSpPr>
            <a:spLocks noGrp="1"/>
          </p:cNvSpPr>
          <p:nvPr>
            <p:ph idx="1"/>
          </p:nvPr>
        </p:nvSpPr>
        <p:spPr>
          <a:xfrm>
            <a:off x="462223" y="1805730"/>
            <a:ext cx="8209503" cy="3178252"/>
          </a:xfrm>
        </p:spPr>
        <p:txBody>
          <a:bodyPr>
            <a:normAutofit/>
          </a:bodyPr>
          <a:lstStyle/>
          <a:p>
            <a:r>
              <a:rPr lang="en-US" sz="2100" dirty="0"/>
              <a:t>Type 2 Diabetes Medication</a:t>
            </a:r>
          </a:p>
          <a:p>
            <a:pPr lvl="1"/>
            <a:r>
              <a:rPr lang="en-US" sz="1800" dirty="0"/>
              <a:t>Mimics glucagon-like peptide-1, a hormone produced by the body</a:t>
            </a:r>
          </a:p>
          <a:p>
            <a:pPr lvl="2"/>
            <a:r>
              <a:rPr lang="en-US" sz="1500" dirty="0"/>
              <a:t>Triggers the pancreas to release insulin</a:t>
            </a:r>
          </a:p>
          <a:p>
            <a:pPr lvl="2"/>
            <a:r>
              <a:rPr lang="en-US" sz="1500" dirty="0"/>
              <a:t>Blocks glucagon secretion</a:t>
            </a:r>
          </a:p>
          <a:p>
            <a:pPr lvl="2"/>
            <a:r>
              <a:rPr lang="en-US" sz="1500" dirty="0"/>
              <a:t>Slows gut motility</a:t>
            </a:r>
          </a:p>
          <a:p>
            <a:pPr lvl="2"/>
            <a:r>
              <a:rPr lang="en-US" sz="1500" dirty="0"/>
              <a:t>Increases satiety</a:t>
            </a:r>
          </a:p>
        </p:txBody>
      </p:sp>
    </p:spTree>
    <p:extLst>
      <p:ext uri="{BB962C8B-B14F-4D97-AF65-F5344CB8AC3E}">
        <p14:creationId xmlns:p14="http://schemas.microsoft.com/office/powerpoint/2010/main" val="42555081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13774</TotalTime>
  <Words>2533</Words>
  <Application>Microsoft Office PowerPoint</Application>
  <PresentationFormat>On-screen Show (16:9)</PresentationFormat>
  <Paragraphs>386</Paragraphs>
  <Slides>56</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56</vt:i4>
      </vt:variant>
    </vt:vector>
  </HeadingPairs>
  <TitlesOfParts>
    <vt:vector size="65" baseType="lpstr">
      <vt:lpstr>Noto Sans Symbols</vt:lpstr>
      <vt:lpstr>Wingdings 3</vt:lpstr>
      <vt:lpstr>Times New Roman</vt:lpstr>
      <vt:lpstr>Century Gothic</vt:lpstr>
      <vt:lpstr>Arial</vt:lpstr>
      <vt:lpstr>inherit</vt:lpstr>
      <vt:lpstr>Calibri</vt:lpstr>
      <vt:lpstr>Ion Boardroom</vt:lpstr>
      <vt:lpstr>1_Ion Boardroom</vt:lpstr>
      <vt:lpstr>Weight-Neutral Patient Advocate Program  Module 3 Special Circumstances: GLP-1s and BMI-Based Procedure Denials</vt:lpstr>
      <vt:lpstr>Agenda</vt:lpstr>
      <vt:lpstr>GLP-1 Agonists (Weight Loss Drugs)</vt:lpstr>
      <vt:lpstr>A Brief History of Weight-loss Drugs</vt:lpstr>
      <vt:lpstr>History Repeating</vt:lpstr>
      <vt:lpstr>Fen-Phen Fenfluramine and Phentermine </vt:lpstr>
      <vt:lpstr>Case Study: Belviq</vt:lpstr>
      <vt:lpstr>Meet the New Drugs</vt:lpstr>
      <vt:lpstr>What is a GLP-1 Receptor Agonist</vt:lpstr>
      <vt:lpstr>What is a GIP Receptor Agonist</vt:lpstr>
      <vt:lpstr>Successful Type 2 Diabetes Drugs</vt:lpstr>
      <vt:lpstr>Difference between T2D and  Weight Loss Applications</vt:lpstr>
      <vt:lpstr>Dosing Differences</vt:lpstr>
      <vt:lpstr>How they (may) create weight loss</vt:lpstr>
      <vt:lpstr> Side effects </vt:lpstr>
      <vt:lpstr>The  Research</vt:lpstr>
      <vt:lpstr>Once-Weekly Semaglutide in Adults with Overw*ight or Ob*sity</vt:lpstr>
      <vt:lpstr>Once-Weekly Semaglutide in Adults with Overw*ight or Ob*sity</vt:lpstr>
      <vt:lpstr>Once-Weekly Semaglutide in Adults with Overw*ight or Ob*sity</vt:lpstr>
      <vt:lpstr>Two-year effects of semaglutide in adults with overw*ight or ob*sity: the STEP 5 trial</vt:lpstr>
      <vt:lpstr>Semaglutide, 104 week study</vt:lpstr>
      <vt:lpstr>Adverse Effects</vt:lpstr>
      <vt:lpstr>Novo’s Conclusion</vt:lpstr>
      <vt:lpstr>Novo Nordisk – SELECT Cardiovascular Trial</vt:lpstr>
      <vt:lpstr>The Actual SELECT Trial</vt:lpstr>
      <vt:lpstr>Tirzepatide</vt:lpstr>
      <vt:lpstr>PowerPoint Presentation</vt:lpstr>
      <vt:lpstr>Tirzepatide long-term study</vt:lpstr>
      <vt:lpstr>Tirzepatide 88 week study</vt:lpstr>
      <vt:lpstr>What’s Not There</vt:lpstr>
      <vt:lpstr>Supporting  the  Patient</vt:lpstr>
      <vt:lpstr>Supporting patients around GLP-1 Agonist Drugs</vt:lpstr>
      <vt:lpstr>Advocating  for the  Patient</vt:lpstr>
      <vt:lpstr>Advocating for patients around GLP-1 Agonist Drugs</vt:lpstr>
      <vt:lpstr>BMI-Based  Denials  of Care</vt:lpstr>
      <vt:lpstr>Basics</vt:lpstr>
      <vt:lpstr>Grounding Principle to Patients</vt:lpstr>
      <vt:lpstr>Joint Replacement</vt:lpstr>
      <vt:lpstr>Lumbar Spine </vt:lpstr>
      <vt:lpstr>Gender Affirmation Procedures</vt:lpstr>
      <vt:lpstr>Supporting/Advocating  for the  Patient</vt:lpstr>
      <vt:lpstr>Step 1 –  Gather Information</vt:lpstr>
      <vt:lpstr>How to get information</vt:lpstr>
      <vt:lpstr>Where is the Denial Coming From?</vt:lpstr>
      <vt:lpstr>Reason for the Denial</vt:lpstr>
      <vt:lpstr>Options  for  Handling  Denials</vt:lpstr>
      <vt:lpstr>Find New Circumstances </vt:lpstr>
      <vt:lpstr>Fight  the  Denial</vt:lpstr>
      <vt:lpstr>Gather More Information</vt:lpstr>
      <vt:lpstr>If the denial is about risks/complications</vt:lpstr>
      <vt:lpstr>It the denial is because outcomes won’t be as good as thin people’s </vt:lpstr>
      <vt:lpstr>If the argument is that weight created the issue/”They’ll go back to old habits”</vt:lpstr>
      <vt:lpstr>If referred to weight loss surgery</vt:lpstr>
      <vt:lpstr>If referred to weight loss drugs</vt:lpstr>
      <vt:lpstr>Trying to Reach the BMI Requirement</vt:lpstr>
      <vt:lpstr>Trying to Reach the BMI Requirement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Weight Stigma  and its  Origins in Racism</dc:title>
  <dc:creator>Ragen Chastain</dc:creator>
  <cp:lastModifiedBy>Ragen Chastain</cp:lastModifiedBy>
  <cp:revision>28</cp:revision>
  <dcterms:modified xsi:type="dcterms:W3CDTF">2024-07-02T10:10:44Z</dcterms:modified>
</cp:coreProperties>
</file>