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41"/>
  </p:notesMasterIdLst>
  <p:sldIdLst>
    <p:sldId id="256" r:id="rId2"/>
    <p:sldId id="470" r:id="rId3"/>
    <p:sldId id="416" r:id="rId4"/>
    <p:sldId id="396" r:id="rId5"/>
    <p:sldId id="381" r:id="rId6"/>
    <p:sldId id="301" r:id="rId7"/>
    <p:sldId id="399" r:id="rId8"/>
    <p:sldId id="379" r:id="rId9"/>
    <p:sldId id="524" r:id="rId10"/>
    <p:sldId id="494" r:id="rId11"/>
    <p:sldId id="448" r:id="rId12"/>
    <p:sldId id="466" r:id="rId13"/>
    <p:sldId id="521" r:id="rId14"/>
    <p:sldId id="268" r:id="rId15"/>
    <p:sldId id="264" r:id="rId16"/>
    <p:sldId id="518" r:id="rId17"/>
    <p:sldId id="519" r:id="rId18"/>
    <p:sldId id="409" r:id="rId19"/>
    <p:sldId id="522" r:id="rId20"/>
    <p:sldId id="523" r:id="rId21"/>
    <p:sldId id="526" r:id="rId22"/>
    <p:sldId id="400" r:id="rId23"/>
    <p:sldId id="515" r:id="rId24"/>
    <p:sldId id="449" r:id="rId25"/>
    <p:sldId id="450" r:id="rId26"/>
    <p:sldId id="435" r:id="rId27"/>
    <p:sldId id="436" r:id="rId28"/>
    <p:sldId id="499" r:id="rId29"/>
    <p:sldId id="259" r:id="rId30"/>
    <p:sldId id="260" r:id="rId31"/>
    <p:sldId id="516" r:id="rId32"/>
    <p:sldId id="266" r:id="rId33"/>
    <p:sldId id="391" r:id="rId34"/>
    <p:sldId id="527" r:id="rId35"/>
    <p:sldId id="528" r:id="rId36"/>
    <p:sldId id="455" r:id="rId37"/>
    <p:sldId id="507" r:id="rId38"/>
    <p:sldId id="529" r:id="rId39"/>
    <p:sldId id="510" r:id="rId40"/>
  </p:sldIdLst>
  <p:sldSz cx="9144000" cy="5143500" type="screen16x9"/>
  <p:notesSz cx="6858000" cy="9144000"/>
  <p:embeddedFontLst>
    <p:embeddedFont>
      <p:font typeface="Century Gothic" panose="020B0502020202020204" pitchFamily="34" charset="0"/>
      <p:regular r:id="rId42"/>
      <p:bold r:id="rId43"/>
      <p:italic r:id="rId44"/>
      <p:boldItalic r:id="rId45"/>
    </p:embeddedFont>
    <p:embeddedFont>
      <p:font typeface="Georgia" panose="02040502050405020303" pitchFamily="18"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n Cho" initials="" lastIdx="9" clrIdx="0"/>
  <p:cmAuthor id="2" name="Kimmie Singh" initials="" lastIdx="12" clrIdx="1"/>
  <p:cmAuthor id="3" name="Nadia Lopez" initials="" lastIdx="34" clrIdx="2"/>
  <p:cmAuthor id="4" name="Ragen Chastain" initials=""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141B0-B305-4C31-97DE-0A9925927785}"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en-US"/>
        </a:p>
      </dgm:t>
    </dgm:pt>
    <dgm:pt modelId="{A0E81B9D-E94E-44D0-8FE7-72D7DD8BAF60}">
      <dgm:prSet/>
      <dgm:spPr/>
      <dgm:t>
        <a:bodyPr/>
        <a:lstStyle/>
        <a:p>
          <a:r>
            <a:rPr lang="en-US" dirty="0"/>
            <a:t>Almost everyone loses weight short-term (1 year)</a:t>
          </a:r>
        </a:p>
      </dgm:t>
    </dgm:pt>
    <dgm:pt modelId="{2E8DEC37-94DE-40F0-8CA1-99FC40BC06B4}" type="parTrans" cxnId="{C0B50A96-0D64-4F91-A9BF-39C451939F9C}">
      <dgm:prSet/>
      <dgm:spPr/>
      <dgm:t>
        <a:bodyPr/>
        <a:lstStyle/>
        <a:p>
          <a:endParaRPr lang="en-US"/>
        </a:p>
      </dgm:t>
    </dgm:pt>
    <dgm:pt modelId="{B6CFB361-3149-44E0-B9DE-60173C67FEF8}" type="sibTrans" cxnId="{C0B50A96-0D64-4F91-A9BF-39C451939F9C}">
      <dgm:prSet/>
      <dgm:spPr/>
      <dgm:t>
        <a:bodyPr/>
        <a:lstStyle/>
        <a:p>
          <a:endParaRPr lang="en-US"/>
        </a:p>
      </dgm:t>
    </dgm:pt>
    <dgm:pt modelId="{202552A2-4F9B-4234-9211-3A8A4969F588}">
      <dgm:prSet/>
      <dgm:spPr/>
      <dgm:t>
        <a:bodyPr/>
        <a:lstStyle/>
        <a:p>
          <a:r>
            <a:rPr lang="en-US" dirty="0"/>
            <a:t>About 95% regain weight long-term (2-5 years)</a:t>
          </a:r>
        </a:p>
      </dgm:t>
    </dgm:pt>
    <dgm:pt modelId="{E552AFCE-246D-4CCF-9FFA-9434D34E5221}" type="parTrans" cxnId="{7312DCA5-78D1-45B6-B157-3354E007312A}">
      <dgm:prSet/>
      <dgm:spPr/>
      <dgm:t>
        <a:bodyPr/>
        <a:lstStyle/>
        <a:p>
          <a:endParaRPr lang="en-US"/>
        </a:p>
      </dgm:t>
    </dgm:pt>
    <dgm:pt modelId="{5CE0647B-5076-4AFC-932B-81A1C7FE2BF8}" type="sibTrans" cxnId="{7312DCA5-78D1-45B6-B157-3354E007312A}">
      <dgm:prSet/>
      <dgm:spPr/>
      <dgm:t>
        <a:bodyPr/>
        <a:lstStyle/>
        <a:p>
          <a:endParaRPr lang="en-US"/>
        </a:p>
      </dgm:t>
    </dgm:pt>
    <dgm:pt modelId="{E462F5B6-EB85-4058-84EB-5F4C0D7F1638}">
      <dgm:prSet/>
      <dgm:spPr/>
      <dgm:t>
        <a:bodyPr/>
        <a:lstStyle/>
        <a:p>
          <a:r>
            <a:rPr lang="en-US" dirty="0"/>
            <a:t>Up to 66% of people regain more weight than they lost</a:t>
          </a:r>
        </a:p>
      </dgm:t>
    </dgm:pt>
    <dgm:pt modelId="{EECC4065-4F11-4D47-A35E-4072BF130D2E}" type="parTrans" cxnId="{705D8D93-C49E-4971-9405-A8257B425433}">
      <dgm:prSet/>
      <dgm:spPr/>
      <dgm:t>
        <a:bodyPr/>
        <a:lstStyle/>
        <a:p>
          <a:endParaRPr lang="en-US"/>
        </a:p>
      </dgm:t>
    </dgm:pt>
    <dgm:pt modelId="{BF16C87E-3558-44EF-B3AB-C8E7A24BEEDB}" type="sibTrans" cxnId="{705D8D93-C49E-4971-9405-A8257B425433}">
      <dgm:prSet/>
      <dgm:spPr/>
      <dgm:t>
        <a:bodyPr/>
        <a:lstStyle/>
        <a:p>
          <a:endParaRPr lang="en-US"/>
        </a:p>
      </dgm:t>
    </dgm:pt>
    <dgm:pt modelId="{ED064387-EA05-4165-BD48-7F903C3D3B4E}" type="pres">
      <dgm:prSet presAssocID="{94A141B0-B305-4C31-97DE-0A9925927785}" presName="linear" presStyleCnt="0">
        <dgm:presLayoutVars>
          <dgm:animLvl val="lvl"/>
          <dgm:resizeHandles val="exact"/>
        </dgm:presLayoutVars>
      </dgm:prSet>
      <dgm:spPr/>
    </dgm:pt>
    <dgm:pt modelId="{2D88CB32-7CAA-42D0-BA12-67AF7D334FFD}" type="pres">
      <dgm:prSet presAssocID="{A0E81B9D-E94E-44D0-8FE7-72D7DD8BAF60}" presName="parentText" presStyleLbl="node1" presStyleIdx="0" presStyleCnt="3" custLinFactNeighborX="-19888" custLinFactNeighborY="82822">
        <dgm:presLayoutVars>
          <dgm:chMax val="0"/>
          <dgm:bulletEnabled val="1"/>
        </dgm:presLayoutVars>
      </dgm:prSet>
      <dgm:spPr/>
    </dgm:pt>
    <dgm:pt modelId="{23A6CA5E-4FB4-4ABD-B60B-27CDEE506784}" type="pres">
      <dgm:prSet presAssocID="{B6CFB361-3149-44E0-B9DE-60173C67FEF8}" presName="spacer" presStyleCnt="0"/>
      <dgm:spPr/>
    </dgm:pt>
    <dgm:pt modelId="{CB8C95E1-8C13-4472-9F4E-1DC78AC5CC10}" type="pres">
      <dgm:prSet presAssocID="{202552A2-4F9B-4234-9211-3A8A4969F588}" presName="parentText" presStyleLbl="node1" presStyleIdx="1" presStyleCnt="3">
        <dgm:presLayoutVars>
          <dgm:chMax val="0"/>
          <dgm:bulletEnabled val="1"/>
        </dgm:presLayoutVars>
      </dgm:prSet>
      <dgm:spPr/>
    </dgm:pt>
    <dgm:pt modelId="{475680C8-88BA-40B4-AF99-77E4AC4F863B}" type="pres">
      <dgm:prSet presAssocID="{5CE0647B-5076-4AFC-932B-81A1C7FE2BF8}" presName="spacer" presStyleCnt="0"/>
      <dgm:spPr/>
    </dgm:pt>
    <dgm:pt modelId="{34AB5994-7AFC-4C37-8A0E-61855743BEFF}" type="pres">
      <dgm:prSet presAssocID="{E462F5B6-EB85-4058-84EB-5F4C0D7F1638}" presName="parentText" presStyleLbl="node1" presStyleIdx="2" presStyleCnt="3">
        <dgm:presLayoutVars>
          <dgm:chMax val="0"/>
          <dgm:bulletEnabled val="1"/>
        </dgm:presLayoutVars>
      </dgm:prSet>
      <dgm:spPr/>
    </dgm:pt>
  </dgm:ptLst>
  <dgm:cxnLst>
    <dgm:cxn modelId="{41A0A009-6CA1-42A3-AD12-34B75EABFC4D}" type="presOf" srcId="{A0E81B9D-E94E-44D0-8FE7-72D7DD8BAF60}" destId="{2D88CB32-7CAA-42D0-BA12-67AF7D334FFD}" srcOrd="0" destOrd="0" presId="urn:microsoft.com/office/officeart/2005/8/layout/vList2"/>
    <dgm:cxn modelId="{81D11D0E-3D5A-466C-A957-5A98A21F3B6D}" type="presOf" srcId="{94A141B0-B305-4C31-97DE-0A9925927785}" destId="{ED064387-EA05-4165-BD48-7F903C3D3B4E}" srcOrd="0" destOrd="0" presId="urn:microsoft.com/office/officeart/2005/8/layout/vList2"/>
    <dgm:cxn modelId="{98C41515-11C2-4E2D-B422-49D2C551802B}" type="presOf" srcId="{202552A2-4F9B-4234-9211-3A8A4969F588}" destId="{CB8C95E1-8C13-4472-9F4E-1DC78AC5CC10}" srcOrd="0" destOrd="0" presId="urn:microsoft.com/office/officeart/2005/8/layout/vList2"/>
    <dgm:cxn modelId="{6227758D-8AE5-4E12-857A-26900232D84A}" type="presOf" srcId="{E462F5B6-EB85-4058-84EB-5F4C0D7F1638}" destId="{34AB5994-7AFC-4C37-8A0E-61855743BEFF}" srcOrd="0" destOrd="0" presId="urn:microsoft.com/office/officeart/2005/8/layout/vList2"/>
    <dgm:cxn modelId="{705D8D93-C49E-4971-9405-A8257B425433}" srcId="{94A141B0-B305-4C31-97DE-0A9925927785}" destId="{E462F5B6-EB85-4058-84EB-5F4C0D7F1638}" srcOrd="2" destOrd="0" parTransId="{EECC4065-4F11-4D47-A35E-4072BF130D2E}" sibTransId="{BF16C87E-3558-44EF-B3AB-C8E7A24BEEDB}"/>
    <dgm:cxn modelId="{C0B50A96-0D64-4F91-A9BF-39C451939F9C}" srcId="{94A141B0-B305-4C31-97DE-0A9925927785}" destId="{A0E81B9D-E94E-44D0-8FE7-72D7DD8BAF60}" srcOrd="0" destOrd="0" parTransId="{2E8DEC37-94DE-40F0-8CA1-99FC40BC06B4}" sibTransId="{B6CFB361-3149-44E0-B9DE-60173C67FEF8}"/>
    <dgm:cxn modelId="{7312DCA5-78D1-45B6-B157-3354E007312A}" srcId="{94A141B0-B305-4C31-97DE-0A9925927785}" destId="{202552A2-4F9B-4234-9211-3A8A4969F588}" srcOrd="1" destOrd="0" parTransId="{E552AFCE-246D-4CCF-9FFA-9434D34E5221}" sibTransId="{5CE0647B-5076-4AFC-932B-81A1C7FE2BF8}"/>
    <dgm:cxn modelId="{C8FBB6EC-A675-4E1B-97E4-CAED30BA18F6}" type="presParOf" srcId="{ED064387-EA05-4165-BD48-7F903C3D3B4E}" destId="{2D88CB32-7CAA-42D0-BA12-67AF7D334FFD}" srcOrd="0" destOrd="0" presId="urn:microsoft.com/office/officeart/2005/8/layout/vList2"/>
    <dgm:cxn modelId="{F33DC3B6-E261-4E32-BF55-7D05BDE99B93}" type="presParOf" srcId="{ED064387-EA05-4165-BD48-7F903C3D3B4E}" destId="{23A6CA5E-4FB4-4ABD-B60B-27CDEE506784}" srcOrd="1" destOrd="0" presId="urn:microsoft.com/office/officeart/2005/8/layout/vList2"/>
    <dgm:cxn modelId="{080C8A0A-9ECA-48B2-A60B-9FA4A8A4F04E}" type="presParOf" srcId="{ED064387-EA05-4165-BD48-7F903C3D3B4E}" destId="{CB8C95E1-8C13-4472-9F4E-1DC78AC5CC10}" srcOrd="2" destOrd="0" presId="urn:microsoft.com/office/officeart/2005/8/layout/vList2"/>
    <dgm:cxn modelId="{5D0E6DE7-7505-48F4-AB64-48CAA6933665}" type="presParOf" srcId="{ED064387-EA05-4165-BD48-7F903C3D3B4E}" destId="{475680C8-88BA-40B4-AF99-77E4AC4F863B}" srcOrd="3" destOrd="0" presId="urn:microsoft.com/office/officeart/2005/8/layout/vList2"/>
    <dgm:cxn modelId="{95D5DC57-CD1B-47D9-A90A-934AC23D8437}" type="presParOf" srcId="{ED064387-EA05-4165-BD48-7F903C3D3B4E}" destId="{34AB5994-7AFC-4C37-8A0E-61855743BEF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4F1881-0BB4-4D14-92BB-D5977A66090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9033860-82D3-4D5A-9E46-C5333CA7DB19}">
      <dgm:prSet/>
      <dgm:spPr/>
      <dgm:t>
        <a:bodyPr/>
        <a:lstStyle/>
        <a:p>
          <a:pPr>
            <a:defRPr cap="all"/>
          </a:pPr>
          <a:r>
            <a:rPr lang="en-US"/>
            <a:t>No Thank You</a:t>
          </a:r>
        </a:p>
      </dgm:t>
    </dgm:pt>
    <dgm:pt modelId="{D2EE658A-1570-4C9F-B19D-2E19EF763A7E}" type="parTrans" cxnId="{D14BC72B-CBE9-429B-B319-A2BD4C118F5C}">
      <dgm:prSet/>
      <dgm:spPr/>
      <dgm:t>
        <a:bodyPr/>
        <a:lstStyle/>
        <a:p>
          <a:endParaRPr lang="en-US"/>
        </a:p>
      </dgm:t>
    </dgm:pt>
    <dgm:pt modelId="{8AC0CA71-D3B1-436D-B87C-A5BC3ED1E057}" type="sibTrans" cxnId="{D14BC72B-CBE9-429B-B319-A2BD4C118F5C}">
      <dgm:prSet/>
      <dgm:spPr/>
      <dgm:t>
        <a:bodyPr/>
        <a:lstStyle/>
        <a:p>
          <a:endParaRPr lang="en-US"/>
        </a:p>
      </dgm:t>
    </dgm:pt>
    <dgm:pt modelId="{7C22046B-2076-44A6-AB09-1DB6A04EDFCE}">
      <dgm:prSet/>
      <dgm:spPr/>
      <dgm:t>
        <a:bodyPr/>
        <a:lstStyle/>
        <a:p>
          <a:pPr>
            <a:defRPr cap="all"/>
          </a:pPr>
          <a:r>
            <a:rPr lang="en-US"/>
            <a:t>Insurance Requirement?</a:t>
          </a:r>
        </a:p>
      </dgm:t>
    </dgm:pt>
    <dgm:pt modelId="{E1452F7D-294A-4358-86C3-2391A2AB2F6B}" type="parTrans" cxnId="{46DC0C35-1E0B-44FC-B1BA-3F41B12DC7CC}">
      <dgm:prSet/>
      <dgm:spPr/>
      <dgm:t>
        <a:bodyPr/>
        <a:lstStyle/>
        <a:p>
          <a:endParaRPr lang="en-US"/>
        </a:p>
      </dgm:t>
    </dgm:pt>
    <dgm:pt modelId="{B737D276-CEC9-4985-B27F-6F17CC57FD67}" type="sibTrans" cxnId="{46DC0C35-1E0B-44FC-B1BA-3F41B12DC7CC}">
      <dgm:prSet/>
      <dgm:spPr/>
      <dgm:t>
        <a:bodyPr/>
        <a:lstStyle/>
        <a:p>
          <a:endParaRPr lang="en-US"/>
        </a:p>
      </dgm:t>
    </dgm:pt>
    <dgm:pt modelId="{A5A57B23-92C0-4916-8465-450747DABDA1}">
      <dgm:prSet/>
      <dgm:spPr/>
      <dgm:t>
        <a:bodyPr/>
        <a:lstStyle/>
        <a:p>
          <a:pPr>
            <a:defRPr cap="all"/>
          </a:pPr>
          <a:r>
            <a:rPr lang="en-US"/>
            <a:t>If they ask to guess your weight</a:t>
          </a:r>
        </a:p>
      </dgm:t>
    </dgm:pt>
    <dgm:pt modelId="{DCEB69AB-152A-4E1C-BB00-AF7CEEDB221F}" type="parTrans" cxnId="{3EC9B268-6CA8-4746-9FF8-F3F6E407C70A}">
      <dgm:prSet/>
      <dgm:spPr/>
      <dgm:t>
        <a:bodyPr/>
        <a:lstStyle/>
        <a:p>
          <a:endParaRPr lang="en-US"/>
        </a:p>
      </dgm:t>
    </dgm:pt>
    <dgm:pt modelId="{B1E80F50-860F-4363-A54A-4AB8E5A015AA}" type="sibTrans" cxnId="{3EC9B268-6CA8-4746-9FF8-F3F6E407C70A}">
      <dgm:prSet/>
      <dgm:spPr/>
      <dgm:t>
        <a:bodyPr/>
        <a:lstStyle/>
        <a:p>
          <a:endParaRPr lang="en-US"/>
        </a:p>
      </dgm:t>
    </dgm:pt>
    <dgm:pt modelId="{D14FB7CB-2D08-4E27-A291-D4D82D21A663}">
      <dgm:prSet/>
      <dgm:spPr/>
      <dgm:t>
        <a:bodyPr/>
        <a:lstStyle/>
        <a:p>
          <a:pPr>
            <a:defRPr cap="all"/>
          </a:pPr>
          <a:r>
            <a:rPr lang="en-US"/>
            <a:t>If you have to weigh in</a:t>
          </a:r>
        </a:p>
      </dgm:t>
    </dgm:pt>
    <dgm:pt modelId="{751C74E9-5699-409F-9453-9425545D8354}" type="parTrans" cxnId="{2E508788-AEE5-48B7-9E35-E02A26EF5140}">
      <dgm:prSet/>
      <dgm:spPr/>
      <dgm:t>
        <a:bodyPr/>
        <a:lstStyle/>
        <a:p>
          <a:endParaRPr lang="en-US"/>
        </a:p>
      </dgm:t>
    </dgm:pt>
    <dgm:pt modelId="{26FB6E52-E6D6-4DF1-80FF-0331C3CF6AD5}" type="sibTrans" cxnId="{2E508788-AEE5-48B7-9E35-E02A26EF5140}">
      <dgm:prSet/>
      <dgm:spPr/>
      <dgm:t>
        <a:bodyPr/>
        <a:lstStyle/>
        <a:p>
          <a:endParaRPr lang="en-US"/>
        </a:p>
      </dgm:t>
    </dgm:pt>
    <dgm:pt modelId="{03C05967-44EE-4FF4-A59B-7367F203471A}" type="pres">
      <dgm:prSet presAssocID="{164F1881-0BB4-4D14-92BB-D5977A660909}" presName="root" presStyleCnt="0">
        <dgm:presLayoutVars>
          <dgm:dir/>
          <dgm:resizeHandles val="exact"/>
        </dgm:presLayoutVars>
      </dgm:prSet>
      <dgm:spPr/>
    </dgm:pt>
    <dgm:pt modelId="{FCE6A7B9-4985-4107-9BFE-107B41F19385}" type="pres">
      <dgm:prSet presAssocID="{49033860-82D3-4D5A-9E46-C5333CA7DB19}" presName="compNode" presStyleCnt="0"/>
      <dgm:spPr/>
    </dgm:pt>
    <dgm:pt modelId="{FCEC22B0-2221-4F9C-A33E-3D514AE352AD}" type="pres">
      <dgm:prSet presAssocID="{49033860-82D3-4D5A-9E46-C5333CA7DB19}" presName="iconBgRect" presStyleLbl="bgShp" presStyleIdx="0" presStyleCnt="4"/>
      <dgm:spPr/>
    </dgm:pt>
    <dgm:pt modelId="{983308ED-4D3B-40CE-B503-48756C982341}" type="pres">
      <dgm:prSet presAssocID="{49033860-82D3-4D5A-9E46-C5333CA7DB1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iling Face with No Fill"/>
        </a:ext>
      </dgm:extLst>
    </dgm:pt>
    <dgm:pt modelId="{21BCD45E-F6FE-445A-8A8A-E95819F10369}" type="pres">
      <dgm:prSet presAssocID="{49033860-82D3-4D5A-9E46-C5333CA7DB19}" presName="spaceRect" presStyleCnt="0"/>
      <dgm:spPr/>
    </dgm:pt>
    <dgm:pt modelId="{E9322CBA-E751-4F2D-98DD-F2728B49B4DE}" type="pres">
      <dgm:prSet presAssocID="{49033860-82D3-4D5A-9E46-C5333CA7DB19}" presName="textRect" presStyleLbl="revTx" presStyleIdx="0" presStyleCnt="4">
        <dgm:presLayoutVars>
          <dgm:chMax val="1"/>
          <dgm:chPref val="1"/>
        </dgm:presLayoutVars>
      </dgm:prSet>
      <dgm:spPr/>
    </dgm:pt>
    <dgm:pt modelId="{8B8B9E8F-31B7-4FAF-852C-4177D4393A20}" type="pres">
      <dgm:prSet presAssocID="{8AC0CA71-D3B1-436D-B87C-A5BC3ED1E057}" presName="sibTrans" presStyleCnt="0"/>
      <dgm:spPr/>
    </dgm:pt>
    <dgm:pt modelId="{FC33AF79-494A-4796-821C-728ABCECC200}" type="pres">
      <dgm:prSet presAssocID="{7C22046B-2076-44A6-AB09-1DB6A04EDFCE}" presName="compNode" presStyleCnt="0"/>
      <dgm:spPr/>
    </dgm:pt>
    <dgm:pt modelId="{ED69038F-C6FF-49B9-BC57-CC3818386BDF}" type="pres">
      <dgm:prSet presAssocID="{7C22046B-2076-44A6-AB09-1DB6A04EDFCE}" presName="iconBgRect" presStyleLbl="bgShp" presStyleIdx="1" presStyleCnt="4"/>
      <dgm:spPr/>
    </dgm:pt>
    <dgm:pt modelId="{F84BA18D-AB5E-4E7C-BA9C-07840A9FEC29}" type="pres">
      <dgm:prSet presAssocID="{7C22046B-2076-44A6-AB09-1DB6A04EDFC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55E8BEE-D80D-4CA8-9F12-64FA4EAFEB9E}" type="pres">
      <dgm:prSet presAssocID="{7C22046B-2076-44A6-AB09-1DB6A04EDFCE}" presName="spaceRect" presStyleCnt="0"/>
      <dgm:spPr/>
    </dgm:pt>
    <dgm:pt modelId="{0BAB3561-B992-449D-93BA-191719EA7803}" type="pres">
      <dgm:prSet presAssocID="{7C22046B-2076-44A6-AB09-1DB6A04EDFCE}" presName="textRect" presStyleLbl="revTx" presStyleIdx="1" presStyleCnt="4">
        <dgm:presLayoutVars>
          <dgm:chMax val="1"/>
          <dgm:chPref val="1"/>
        </dgm:presLayoutVars>
      </dgm:prSet>
      <dgm:spPr/>
    </dgm:pt>
    <dgm:pt modelId="{DD8D4029-0478-424E-ACA9-64F53B0FCB9F}" type="pres">
      <dgm:prSet presAssocID="{B737D276-CEC9-4985-B27F-6F17CC57FD67}" presName="sibTrans" presStyleCnt="0"/>
      <dgm:spPr/>
    </dgm:pt>
    <dgm:pt modelId="{603E3E52-DD37-4D21-A95D-0C1A63A2E1E8}" type="pres">
      <dgm:prSet presAssocID="{A5A57B23-92C0-4916-8465-450747DABDA1}" presName="compNode" presStyleCnt="0"/>
      <dgm:spPr/>
    </dgm:pt>
    <dgm:pt modelId="{501CCE88-D5FD-403D-8E9A-F200A30516F3}" type="pres">
      <dgm:prSet presAssocID="{A5A57B23-92C0-4916-8465-450747DABDA1}" presName="iconBgRect" presStyleLbl="bgShp" presStyleIdx="2" presStyleCnt="4"/>
      <dgm:spPr/>
    </dgm:pt>
    <dgm:pt modelId="{3B505A58-9C1D-4EE9-878F-45742F89591C}" type="pres">
      <dgm:prSet presAssocID="{A5A57B23-92C0-4916-8465-450747DABDA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7304C69D-465C-496B-AF12-F8E9EC407D33}" type="pres">
      <dgm:prSet presAssocID="{A5A57B23-92C0-4916-8465-450747DABDA1}" presName="spaceRect" presStyleCnt="0"/>
      <dgm:spPr/>
    </dgm:pt>
    <dgm:pt modelId="{569A4A61-9343-4DE4-9DC5-20EC225F43BD}" type="pres">
      <dgm:prSet presAssocID="{A5A57B23-92C0-4916-8465-450747DABDA1}" presName="textRect" presStyleLbl="revTx" presStyleIdx="2" presStyleCnt="4">
        <dgm:presLayoutVars>
          <dgm:chMax val="1"/>
          <dgm:chPref val="1"/>
        </dgm:presLayoutVars>
      </dgm:prSet>
      <dgm:spPr/>
    </dgm:pt>
    <dgm:pt modelId="{7AAB2EB0-A96A-42F3-9164-921BCDC1A094}" type="pres">
      <dgm:prSet presAssocID="{B1E80F50-860F-4363-A54A-4AB8E5A015AA}" presName="sibTrans" presStyleCnt="0"/>
      <dgm:spPr/>
    </dgm:pt>
    <dgm:pt modelId="{FBB61D90-3B7D-4870-9601-DDF46CD3D961}" type="pres">
      <dgm:prSet presAssocID="{D14FB7CB-2D08-4E27-A291-D4D82D21A663}" presName="compNode" presStyleCnt="0"/>
      <dgm:spPr/>
    </dgm:pt>
    <dgm:pt modelId="{D9544ADE-264C-4645-92E5-8DCC95FA2D04}" type="pres">
      <dgm:prSet presAssocID="{D14FB7CB-2D08-4E27-A291-D4D82D21A663}" presName="iconBgRect" presStyleLbl="bgShp" presStyleIdx="3" presStyleCnt="4"/>
      <dgm:spPr/>
    </dgm:pt>
    <dgm:pt modelId="{4205150B-E7E7-4E01-912B-143B5BF170CB}" type="pres">
      <dgm:prSet presAssocID="{D14FB7CB-2D08-4E27-A291-D4D82D21A66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96F87C71-22DC-41BA-92F3-94810FFF643A}" type="pres">
      <dgm:prSet presAssocID="{D14FB7CB-2D08-4E27-A291-D4D82D21A663}" presName="spaceRect" presStyleCnt="0"/>
      <dgm:spPr/>
    </dgm:pt>
    <dgm:pt modelId="{310DDCAB-21BD-45A1-AE7D-1CC719E8ED3D}" type="pres">
      <dgm:prSet presAssocID="{D14FB7CB-2D08-4E27-A291-D4D82D21A663}" presName="textRect" presStyleLbl="revTx" presStyleIdx="3" presStyleCnt="4">
        <dgm:presLayoutVars>
          <dgm:chMax val="1"/>
          <dgm:chPref val="1"/>
        </dgm:presLayoutVars>
      </dgm:prSet>
      <dgm:spPr/>
    </dgm:pt>
  </dgm:ptLst>
  <dgm:cxnLst>
    <dgm:cxn modelId="{82F10117-74A2-4A8A-8605-ECB75ED762D1}" type="presOf" srcId="{7C22046B-2076-44A6-AB09-1DB6A04EDFCE}" destId="{0BAB3561-B992-449D-93BA-191719EA7803}" srcOrd="0" destOrd="0" presId="urn:microsoft.com/office/officeart/2018/5/layout/IconCircleLabelList"/>
    <dgm:cxn modelId="{08696E25-945F-40FF-A22F-ED6AFC3AC9A8}" type="presOf" srcId="{164F1881-0BB4-4D14-92BB-D5977A660909}" destId="{03C05967-44EE-4FF4-A59B-7367F203471A}" srcOrd="0" destOrd="0" presId="urn:microsoft.com/office/officeart/2018/5/layout/IconCircleLabelList"/>
    <dgm:cxn modelId="{D14BC72B-CBE9-429B-B319-A2BD4C118F5C}" srcId="{164F1881-0BB4-4D14-92BB-D5977A660909}" destId="{49033860-82D3-4D5A-9E46-C5333CA7DB19}" srcOrd="0" destOrd="0" parTransId="{D2EE658A-1570-4C9F-B19D-2E19EF763A7E}" sibTransId="{8AC0CA71-D3B1-436D-B87C-A5BC3ED1E057}"/>
    <dgm:cxn modelId="{C2AF7F34-C374-49B2-8F1D-E987B8A66FC2}" type="presOf" srcId="{D14FB7CB-2D08-4E27-A291-D4D82D21A663}" destId="{310DDCAB-21BD-45A1-AE7D-1CC719E8ED3D}" srcOrd="0" destOrd="0" presId="urn:microsoft.com/office/officeart/2018/5/layout/IconCircleLabelList"/>
    <dgm:cxn modelId="{46DC0C35-1E0B-44FC-B1BA-3F41B12DC7CC}" srcId="{164F1881-0BB4-4D14-92BB-D5977A660909}" destId="{7C22046B-2076-44A6-AB09-1DB6A04EDFCE}" srcOrd="1" destOrd="0" parTransId="{E1452F7D-294A-4358-86C3-2391A2AB2F6B}" sibTransId="{B737D276-CEC9-4985-B27F-6F17CC57FD67}"/>
    <dgm:cxn modelId="{419B5E5F-7040-4FE0-A4D3-12793989D402}" type="presOf" srcId="{49033860-82D3-4D5A-9E46-C5333CA7DB19}" destId="{E9322CBA-E751-4F2D-98DD-F2728B49B4DE}" srcOrd="0" destOrd="0" presId="urn:microsoft.com/office/officeart/2018/5/layout/IconCircleLabelList"/>
    <dgm:cxn modelId="{3EC9B268-6CA8-4746-9FF8-F3F6E407C70A}" srcId="{164F1881-0BB4-4D14-92BB-D5977A660909}" destId="{A5A57B23-92C0-4916-8465-450747DABDA1}" srcOrd="2" destOrd="0" parTransId="{DCEB69AB-152A-4E1C-BB00-AF7CEEDB221F}" sibTransId="{B1E80F50-860F-4363-A54A-4AB8E5A015AA}"/>
    <dgm:cxn modelId="{2E508788-AEE5-48B7-9E35-E02A26EF5140}" srcId="{164F1881-0BB4-4D14-92BB-D5977A660909}" destId="{D14FB7CB-2D08-4E27-A291-D4D82D21A663}" srcOrd="3" destOrd="0" parTransId="{751C74E9-5699-409F-9453-9425545D8354}" sibTransId="{26FB6E52-E6D6-4DF1-80FF-0331C3CF6AD5}"/>
    <dgm:cxn modelId="{613800A9-4355-46CB-BA70-D19ED51F6271}" type="presOf" srcId="{A5A57B23-92C0-4916-8465-450747DABDA1}" destId="{569A4A61-9343-4DE4-9DC5-20EC225F43BD}" srcOrd="0" destOrd="0" presId="urn:microsoft.com/office/officeart/2018/5/layout/IconCircleLabelList"/>
    <dgm:cxn modelId="{5FBF4951-9014-43DC-B7FD-299189F77FEB}" type="presParOf" srcId="{03C05967-44EE-4FF4-A59B-7367F203471A}" destId="{FCE6A7B9-4985-4107-9BFE-107B41F19385}" srcOrd="0" destOrd="0" presId="urn:microsoft.com/office/officeart/2018/5/layout/IconCircleLabelList"/>
    <dgm:cxn modelId="{0FA67759-2AAF-4BE3-85B7-9C39FB3C60D5}" type="presParOf" srcId="{FCE6A7B9-4985-4107-9BFE-107B41F19385}" destId="{FCEC22B0-2221-4F9C-A33E-3D514AE352AD}" srcOrd="0" destOrd="0" presId="urn:microsoft.com/office/officeart/2018/5/layout/IconCircleLabelList"/>
    <dgm:cxn modelId="{0B9A361E-C761-4166-8D0E-8CF3AA01E9DA}" type="presParOf" srcId="{FCE6A7B9-4985-4107-9BFE-107B41F19385}" destId="{983308ED-4D3B-40CE-B503-48756C982341}" srcOrd="1" destOrd="0" presId="urn:microsoft.com/office/officeart/2018/5/layout/IconCircleLabelList"/>
    <dgm:cxn modelId="{43E72B87-CA08-4AB8-9991-87DBFA9472D7}" type="presParOf" srcId="{FCE6A7B9-4985-4107-9BFE-107B41F19385}" destId="{21BCD45E-F6FE-445A-8A8A-E95819F10369}" srcOrd="2" destOrd="0" presId="urn:microsoft.com/office/officeart/2018/5/layout/IconCircleLabelList"/>
    <dgm:cxn modelId="{C1234B04-56B3-4168-86BA-4554B14EAF5B}" type="presParOf" srcId="{FCE6A7B9-4985-4107-9BFE-107B41F19385}" destId="{E9322CBA-E751-4F2D-98DD-F2728B49B4DE}" srcOrd="3" destOrd="0" presId="urn:microsoft.com/office/officeart/2018/5/layout/IconCircleLabelList"/>
    <dgm:cxn modelId="{56C68EBC-B5F7-4645-A74E-668AC73D870A}" type="presParOf" srcId="{03C05967-44EE-4FF4-A59B-7367F203471A}" destId="{8B8B9E8F-31B7-4FAF-852C-4177D4393A20}" srcOrd="1" destOrd="0" presId="urn:microsoft.com/office/officeart/2018/5/layout/IconCircleLabelList"/>
    <dgm:cxn modelId="{B089B8DA-FB30-4223-A4D7-E82745F8E023}" type="presParOf" srcId="{03C05967-44EE-4FF4-A59B-7367F203471A}" destId="{FC33AF79-494A-4796-821C-728ABCECC200}" srcOrd="2" destOrd="0" presId="urn:microsoft.com/office/officeart/2018/5/layout/IconCircleLabelList"/>
    <dgm:cxn modelId="{9017DEE3-7CAD-4393-AFBF-7BEB4FD760A5}" type="presParOf" srcId="{FC33AF79-494A-4796-821C-728ABCECC200}" destId="{ED69038F-C6FF-49B9-BC57-CC3818386BDF}" srcOrd="0" destOrd="0" presId="urn:microsoft.com/office/officeart/2018/5/layout/IconCircleLabelList"/>
    <dgm:cxn modelId="{9015FD09-F816-482B-8024-066804B16503}" type="presParOf" srcId="{FC33AF79-494A-4796-821C-728ABCECC200}" destId="{F84BA18D-AB5E-4E7C-BA9C-07840A9FEC29}" srcOrd="1" destOrd="0" presId="urn:microsoft.com/office/officeart/2018/5/layout/IconCircleLabelList"/>
    <dgm:cxn modelId="{87F11DEE-E072-4826-83BE-442AF204ED52}" type="presParOf" srcId="{FC33AF79-494A-4796-821C-728ABCECC200}" destId="{655E8BEE-D80D-4CA8-9F12-64FA4EAFEB9E}" srcOrd="2" destOrd="0" presId="urn:microsoft.com/office/officeart/2018/5/layout/IconCircleLabelList"/>
    <dgm:cxn modelId="{0BC898E8-3445-49B5-8B06-2E11E32D36C5}" type="presParOf" srcId="{FC33AF79-494A-4796-821C-728ABCECC200}" destId="{0BAB3561-B992-449D-93BA-191719EA7803}" srcOrd="3" destOrd="0" presId="urn:microsoft.com/office/officeart/2018/5/layout/IconCircleLabelList"/>
    <dgm:cxn modelId="{EC1B99AF-2347-47EB-B9B2-E4707EC52F92}" type="presParOf" srcId="{03C05967-44EE-4FF4-A59B-7367F203471A}" destId="{DD8D4029-0478-424E-ACA9-64F53B0FCB9F}" srcOrd="3" destOrd="0" presId="urn:microsoft.com/office/officeart/2018/5/layout/IconCircleLabelList"/>
    <dgm:cxn modelId="{6E524329-CA9C-49CE-B84A-2A1397874CBF}" type="presParOf" srcId="{03C05967-44EE-4FF4-A59B-7367F203471A}" destId="{603E3E52-DD37-4D21-A95D-0C1A63A2E1E8}" srcOrd="4" destOrd="0" presId="urn:microsoft.com/office/officeart/2018/5/layout/IconCircleLabelList"/>
    <dgm:cxn modelId="{6189EEED-E745-43D1-8FBE-6077DC5C721E}" type="presParOf" srcId="{603E3E52-DD37-4D21-A95D-0C1A63A2E1E8}" destId="{501CCE88-D5FD-403D-8E9A-F200A30516F3}" srcOrd="0" destOrd="0" presId="urn:microsoft.com/office/officeart/2018/5/layout/IconCircleLabelList"/>
    <dgm:cxn modelId="{CD4269F6-BD6A-4904-B7CA-DF2C58A7EB8F}" type="presParOf" srcId="{603E3E52-DD37-4D21-A95D-0C1A63A2E1E8}" destId="{3B505A58-9C1D-4EE9-878F-45742F89591C}" srcOrd="1" destOrd="0" presId="urn:microsoft.com/office/officeart/2018/5/layout/IconCircleLabelList"/>
    <dgm:cxn modelId="{8C505210-AF40-4C11-BF4A-DDF2F16FC287}" type="presParOf" srcId="{603E3E52-DD37-4D21-A95D-0C1A63A2E1E8}" destId="{7304C69D-465C-496B-AF12-F8E9EC407D33}" srcOrd="2" destOrd="0" presId="urn:microsoft.com/office/officeart/2018/5/layout/IconCircleLabelList"/>
    <dgm:cxn modelId="{6C734C62-1182-4062-9BB9-C57724169090}" type="presParOf" srcId="{603E3E52-DD37-4D21-A95D-0C1A63A2E1E8}" destId="{569A4A61-9343-4DE4-9DC5-20EC225F43BD}" srcOrd="3" destOrd="0" presId="urn:microsoft.com/office/officeart/2018/5/layout/IconCircleLabelList"/>
    <dgm:cxn modelId="{2A322FA2-BF53-4419-8F52-D19B00689AE7}" type="presParOf" srcId="{03C05967-44EE-4FF4-A59B-7367F203471A}" destId="{7AAB2EB0-A96A-42F3-9164-921BCDC1A094}" srcOrd="5" destOrd="0" presId="urn:microsoft.com/office/officeart/2018/5/layout/IconCircleLabelList"/>
    <dgm:cxn modelId="{6BC98EC3-01C3-4C04-B1A3-0C99A65A2FED}" type="presParOf" srcId="{03C05967-44EE-4FF4-A59B-7367F203471A}" destId="{FBB61D90-3B7D-4870-9601-DDF46CD3D961}" srcOrd="6" destOrd="0" presId="urn:microsoft.com/office/officeart/2018/5/layout/IconCircleLabelList"/>
    <dgm:cxn modelId="{95456DB3-2C63-44B7-9077-BC0EBB09B646}" type="presParOf" srcId="{FBB61D90-3B7D-4870-9601-DDF46CD3D961}" destId="{D9544ADE-264C-4645-92E5-8DCC95FA2D04}" srcOrd="0" destOrd="0" presId="urn:microsoft.com/office/officeart/2018/5/layout/IconCircleLabelList"/>
    <dgm:cxn modelId="{CA05CB87-A785-4DDB-97DE-282552201FD3}" type="presParOf" srcId="{FBB61D90-3B7D-4870-9601-DDF46CD3D961}" destId="{4205150B-E7E7-4E01-912B-143B5BF170CB}" srcOrd="1" destOrd="0" presId="urn:microsoft.com/office/officeart/2018/5/layout/IconCircleLabelList"/>
    <dgm:cxn modelId="{D23CE0BC-62F7-4A9D-8629-AE217E356188}" type="presParOf" srcId="{FBB61D90-3B7D-4870-9601-DDF46CD3D961}" destId="{96F87C71-22DC-41BA-92F3-94810FFF643A}" srcOrd="2" destOrd="0" presId="urn:microsoft.com/office/officeart/2018/5/layout/IconCircleLabelList"/>
    <dgm:cxn modelId="{6F4AA0F5-C442-4E8E-93A1-3A3C26A8D03F}" type="presParOf" srcId="{FBB61D90-3B7D-4870-9601-DDF46CD3D961}" destId="{310DDCAB-21BD-45A1-AE7D-1CC719E8ED3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8CB32-7CAA-42D0-BA12-67AF7D334FFD}">
      <dsp:nvSpPr>
        <dsp:cNvPr id="0" name=""/>
        <dsp:cNvSpPr/>
      </dsp:nvSpPr>
      <dsp:spPr>
        <a:xfrm>
          <a:off x="0" y="79027"/>
          <a:ext cx="4872038" cy="108108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Almost everyone loses weight short-term (1 year)</a:t>
          </a:r>
        </a:p>
      </dsp:txBody>
      <dsp:txXfrm>
        <a:off x="52774" y="131801"/>
        <a:ext cx="4766490" cy="975532"/>
      </dsp:txXfrm>
    </dsp:sp>
    <dsp:sp modelId="{CB8C95E1-8C13-4472-9F4E-1DC78AC5CC10}">
      <dsp:nvSpPr>
        <dsp:cNvPr id="0" name=""/>
        <dsp:cNvSpPr/>
      </dsp:nvSpPr>
      <dsp:spPr>
        <a:xfrm>
          <a:off x="0" y="1173960"/>
          <a:ext cx="4872038" cy="1081080"/>
        </a:xfrm>
        <a:prstGeom prst="roundRect">
          <a:avLst/>
        </a:prstGeom>
        <a:solidFill>
          <a:schemeClr val="accent2">
            <a:hueOff val="-665368"/>
            <a:satOff val="4108"/>
            <a:lumOff val="-58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About 95% regain weight long-term (2-5 years)</a:t>
          </a:r>
        </a:p>
      </dsp:txBody>
      <dsp:txXfrm>
        <a:off x="52774" y="1226734"/>
        <a:ext cx="4766490" cy="975532"/>
      </dsp:txXfrm>
    </dsp:sp>
    <dsp:sp modelId="{34AB5994-7AFC-4C37-8A0E-61855743BEFF}">
      <dsp:nvSpPr>
        <dsp:cNvPr id="0" name=""/>
        <dsp:cNvSpPr/>
      </dsp:nvSpPr>
      <dsp:spPr>
        <a:xfrm>
          <a:off x="0" y="2335680"/>
          <a:ext cx="4872038" cy="1081080"/>
        </a:xfrm>
        <a:prstGeom prst="roundRect">
          <a:avLst/>
        </a:prstGeom>
        <a:solidFill>
          <a:schemeClr val="accent2">
            <a:hueOff val="-1330735"/>
            <a:satOff val="8216"/>
            <a:lumOff val="-11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Up to 66% of people regain more weight than they lost</a:t>
          </a:r>
        </a:p>
      </dsp:txBody>
      <dsp:txXfrm>
        <a:off x="52774" y="2388454"/>
        <a:ext cx="4766490" cy="975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C22B0-2221-4F9C-A33E-3D514AE352AD}">
      <dsp:nvSpPr>
        <dsp:cNvPr id="0" name=""/>
        <dsp:cNvSpPr/>
      </dsp:nvSpPr>
      <dsp:spPr>
        <a:xfrm>
          <a:off x="364264" y="196604"/>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3308ED-4D3B-40CE-B503-48756C982341}">
      <dsp:nvSpPr>
        <dsp:cNvPr id="0" name=""/>
        <dsp:cNvSpPr/>
      </dsp:nvSpPr>
      <dsp:spPr>
        <a:xfrm>
          <a:off x="598264" y="430604"/>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322CBA-E751-4F2D-98DD-F2728B49B4DE}">
      <dsp:nvSpPr>
        <dsp:cNvPr id="0" name=""/>
        <dsp:cNvSpPr/>
      </dsp:nvSpPr>
      <dsp:spPr>
        <a:xfrm>
          <a:off x="13264" y="163660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No Thank You</a:t>
          </a:r>
        </a:p>
      </dsp:txBody>
      <dsp:txXfrm>
        <a:off x="13264" y="1636604"/>
        <a:ext cx="1800000" cy="720000"/>
      </dsp:txXfrm>
    </dsp:sp>
    <dsp:sp modelId="{ED69038F-C6FF-49B9-BC57-CC3818386BDF}">
      <dsp:nvSpPr>
        <dsp:cNvPr id="0" name=""/>
        <dsp:cNvSpPr/>
      </dsp:nvSpPr>
      <dsp:spPr>
        <a:xfrm>
          <a:off x="2479264" y="196604"/>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4BA18D-AB5E-4E7C-BA9C-07840A9FEC29}">
      <dsp:nvSpPr>
        <dsp:cNvPr id="0" name=""/>
        <dsp:cNvSpPr/>
      </dsp:nvSpPr>
      <dsp:spPr>
        <a:xfrm>
          <a:off x="2713264" y="430604"/>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AB3561-B992-449D-93BA-191719EA7803}">
      <dsp:nvSpPr>
        <dsp:cNvPr id="0" name=""/>
        <dsp:cNvSpPr/>
      </dsp:nvSpPr>
      <dsp:spPr>
        <a:xfrm>
          <a:off x="2128264" y="163660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Insurance Requirement?</a:t>
          </a:r>
        </a:p>
      </dsp:txBody>
      <dsp:txXfrm>
        <a:off x="2128264" y="1636604"/>
        <a:ext cx="1800000" cy="720000"/>
      </dsp:txXfrm>
    </dsp:sp>
    <dsp:sp modelId="{501CCE88-D5FD-403D-8E9A-F200A30516F3}">
      <dsp:nvSpPr>
        <dsp:cNvPr id="0" name=""/>
        <dsp:cNvSpPr/>
      </dsp:nvSpPr>
      <dsp:spPr>
        <a:xfrm>
          <a:off x="4594264" y="196604"/>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505A58-9C1D-4EE9-878F-45742F89591C}">
      <dsp:nvSpPr>
        <dsp:cNvPr id="0" name=""/>
        <dsp:cNvSpPr/>
      </dsp:nvSpPr>
      <dsp:spPr>
        <a:xfrm>
          <a:off x="4828264" y="430604"/>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9A4A61-9343-4DE4-9DC5-20EC225F43BD}">
      <dsp:nvSpPr>
        <dsp:cNvPr id="0" name=""/>
        <dsp:cNvSpPr/>
      </dsp:nvSpPr>
      <dsp:spPr>
        <a:xfrm>
          <a:off x="4243264" y="163660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If they ask to guess your weight</a:t>
          </a:r>
        </a:p>
      </dsp:txBody>
      <dsp:txXfrm>
        <a:off x="4243264" y="1636604"/>
        <a:ext cx="1800000" cy="720000"/>
      </dsp:txXfrm>
    </dsp:sp>
    <dsp:sp modelId="{D9544ADE-264C-4645-92E5-8DCC95FA2D04}">
      <dsp:nvSpPr>
        <dsp:cNvPr id="0" name=""/>
        <dsp:cNvSpPr/>
      </dsp:nvSpPr>
      <dsp:spPr>
        <a:xfrm>
          <a:off x="6709264" y="196604"/>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05150B-E7E7-4E01-912B-143B5BF170CB}">
      <dsp:nvSpPr>
        <dsp:cNvPr id="0" name=""/>
        <dsp:cNvSpPr/>
      </dsp:nvSpPr>
      <dsp:spPr>
        <a:xfrm>
          <a:off x="6943264" y="430604"/>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0DDCAB-21BD-45A1-AE7D-1CC719E8ED3D}">
      <dsp:nvSpPr>
        <dsp:cNvPr id="0" name=""/>
        <dsp:cNvSpPr/>
      </dsp:nvSpPr>
      <dsp:spPr>
        <a:xfrm>
          <a:off x="6358264" y="163660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If you have to weigh in</a:t>
          </a:r>
        </a:p>
      </dsp:txBody>
      <dsp:txXfrm>
        <a:off x="6358264" y="1636604"/>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c3710a3a0b_2_24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 name="Google Shape;297;g1c3710a3a0b_2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00ecc11f8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200ecc11f8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89818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1c71f20156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4" name="Google Shape;674;g1c71f20156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082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00ecc11f8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200ecc11f81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687979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3b573dc3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13b573dc32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3b573dc3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13b573dc32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24325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7"/>
        <p:cNvGrpSpPr/>
        <p:nvPr/>
      </p:nvGrpSpPr>
      <p:grpSpPr>
        <a:xfrm>
          <a:off x="0" y="0"/>
          <a:ext cx="0" cy="0"/>
          <a:chOff x="0" y="0"/>
          <a:chExt cx="0" cy="0"/>
        </a:xfrm>
      </p:grpSpPr>
      <p:grpSp>
        <p:nvGrpSpPr>
          <p:cNvPr id="68" name="Google Shape;68;p14"/>
          <p:cNvGrpSpPr/>
          <p:nvPr/>
        </p:nvGrpSpPr>
        <p:grpSpPr>
          <a:xfrm>
            <a:off x="0" y="-1780"/>
            <a:ext cx="9144000" cy="5150270"/>
            <a:chOff x="0" y="-2373"/>
            <a:chExt cx="12192000" cy="6867027"/>
          </a:xfrm>
        </p:grpSpPr>
        <p:sp>
          <p:nvSpPr>
            <p:cNvPr id="69" name="Google Shape;69;p1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4"/>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4"/>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4"/>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4"/>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4"/>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76" name="Google Shape;76;p14"/>
          <p:cNvSpPr txBox="1">
            <a:spLocks noGrp="1"/>
          </p:cNvSpPr>
          <p:nvPr>
            <p:ph type="ctrTitle"/>
          </p:nvPr>
        </p:nvSpPr>
        <p:spPr>
          <a:xfrm>
            <a:off x="866216" y="1574800"/>
            <a:ext cx="6619244" cy="2008236"/>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lt2"/>
              </a:buClr>
              <a:buSzPts val="4100"/>
              <a:buFont typeface="Century Gothic"/>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4"/>
          <p:cNvSpPr txBox="1">
            <a:spLocks noGrp="1"/>
          </p:cNvSpPr>
          <p:nvPr>
            <p:ph type="subTitle" idx="1"/>
          </p:nvPr>
        </p:nvSpPr>
        <p:spPr>
          <a:xfrm>
            <a:off x="866216" y="3583035"/>
            <a:ext cx="6619244" cy="646065"/>
          </a:xfrm>
          <a:prstGeom prst="rect">
            <a:avLst/>
          </a:prstGeom>
          <a:noFill/>
          <a:ln>
            <a:noFill/>
          </a:ln>
        </p:spPr>
        <p:txBody>
          <a:bodyPr spcFirstLastPara="1" wrap="square" lIns="68575" tIns="34275" rIns="68575" bIns="34275" anchor="t" anchorCtr="0">
            <a:normAutofit/>
          </a:bodyPr>
          <a:lstStyle>
            <a:lvl1pPr lvl="0" algn="l">
              <a:lnSpc>
                <a:spcPct val="100000"/>
              </a:lnSpc>
              <a:spcBef>
                <a:spcPts val="800"/>
              </a:spcBef>
              <a:spcAft>
                <a:spcPts val="0"/>
              </a:spcAft>
              <a:buSzPts val="1100"/>
              <a:buNone/>
              <a:defRPr cap="none">
                <a:solidFill>
                  <a:schemeClr val="accent1"/>
                </a:solidFill>
              </a:defRPr>
            </a:lvl1pPr>
            <a:lvl2pPr lvl="1" algn="ctr">
              <a:lnSpc>
                <a:spcPct val="100000"/>
              </a:lnSpc>
              <a:spcBef>
                <a:spcPts val="800"/>
              </a:spcBef>
              <a:spcAft>
                <a:spcPts val="0"/>
              </a:spcAft>
              <a:buSzPts val="1000"/>
              <a:buNone/>
              <a:defRPr>
                <a:solidFill>
                  <a:srgbClr val="888888"/>
                </a:solidFill>
              </a:defRPr>
            </a:lvl2pPr>
            <a:lvl3pPr lvl="2" algn="ctr">
              <a:lnSpc>
                <a:spcPct val="100000"/>
              </a:lnSpc>
              <a:spcBef>
                <a:spcPts val="800"/>
              </a:spcBef>
              <a:spcAft>
                <a:spcPts val="0"/>
              </a:spcAft>
              <a:buSzPts val="800"/>
              <a:buNone/>
              <a:defRPr>
                <a:solidFill>
                  <a:srgbClr val="888888"/>
                </a:solidFill>
              </a:defRPr>
            </a:lvl3pPr>
            <a:lvl4pPr lvl="3" algn="ctr">
              <a:lnSpc>
                <a:spcPct val="100000"/>
              </a:lnSpc>
              <a:spcBef>
                <a:spcPts val="800"/>
              </a:spcBef>
              <a:spcAft>
                <a:spcPts val="0"/>
              </a:spcAft>
              <a:buSzPts val="700"/>
              <a:buNone/>
              <a:defRPr>
                <a:solidFill>
                  <a:srgbClr val="888888"/>
                </a:solidFill>
              </a:defRPr>
            </a:lvl4pPr>
            <a:lvl5pPr lvl="4" algn="ctr">
              <a:lnSpc>
                <a:spcPct val="100000"/>
              </a:lnSpc>
              <a:spcBef>
                <a:spcPts val="800"/>
              </a:spcBef>
              <a:spcAft>
                <a:spcPts val="0"/>
              </a:spcAft>
              <a:buSzPts val="700"/>
              <a:buNone/>
              <a:defRPr>
                <a:solidFill>
                  <a:srgbClr val="888888"/>
                </a:solidFill>
              </a:defRPr>
            </a:lvl5pPr>
            <a:lvl6pPr lvl="5" algn="ctr">
              <a:lnSpc>
                <a:spcPct val="100000"/>
              </a:lnSpc>
              <a:spcBef>
                <a:spcPts val="800"/>
              </a:spcBef>
              <a:spcAft>
                <a:spcPts val="0"/>
              </a:spcAft>
              <a:buSzPts val="700"/>
              <a:buNone/>
              <a:defRPr>
                <a:solidFill>
                  <a:srgbClr val="888888"/>
                </a:solidFill>
              </a:defRPr>
            </a:lvl6pPr>
            <a:lvl7pPr lvl="6" algn="ctr">
              <a:lnSpc>
                <a:spcPct val="100000"/>
              </a:lnSpc>
              <a:spcBef>
                <a:spcPts val="800"/>
              </a:spcBef>
              <a:spcAft>
                <a:spcPts val="0"/>
              </a:spcAft>
              <a:buSzPts val="700"/>
              <a:buNone/>
              <a:defRPr>
                <a:solidFill>
                  <a:srgbClr val="888888"/>
                </a:solidFill>
              </a:defRPr>
            </a:lvl7pPr>
            <a:lvl8pPr lvl="7" algn="ctr">
              <a:lnSpc>
                <a:spcPct val="100000"/>
              </a:lnSpc>
              <a:spcBef>
                <a:spcPts val="800"/>
              </a:spcBef>
              <a:spcAft>
                <a:spcPts val="0"/>
              </a:spcAft>
              <a:buSzPts val="700"/>
              <a:buNone/>
              <a:defRPr>
                <a:solidFill>
                  <a:srgbClr val="888888"/>
                </a:solidFill>
              </a:defRPr>
            </a:lvl8pPr>
            <a:lvl9pPr lvl="8" algn="ctr">
              <a:lnSpc>
                <a:spcPct val="100000"/>
              </a:lnSpc>
              <a:spcBef>
                <a:spcPts val="800"/>
              </a:spcBef>
              <a:spcAft>
                <a:spcPts val="0"/>
              </a:spcAft>
              <a:buSzPts val="700"/>
              <a:buNone/>
              <a:defRPr>
                <a:solidFill>
                  <a:srgbClr val="888888"/>
                </a:solidFill>
              </a:defRPr>
            </a:lvl9pPr>
          </a:lstStyle>
          <a:p>
            <a:endParaRPr/>
          </a:p>
        </p:txBody>
      </p:sp>
      <p:sp>
        <p:nvSpPr>
          <p:cNvPr id="78" name="Google Shape;78;p14"/>
          <p:cNvSpPr txBox="1">
            <a:spLocks noGrp="1"/>
          </p:cNvSpPr>
          <p:nvPr>
            <p:ph type="dt" idx="10"/>
          </p:nvPr>
        </p:nvSpPr>
        <p:spPr>
          <a:xfrm rot="5400000">
            <a:off x="7567043" y="1344167"/>
            <a:ext cx="742949" cy="228599"/>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b="0" i="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14"/>
          <p:cNvSpPr txBox="1">
            <a:spLocks noGrp="1"/>
          </p:cNvSpPr>
          <p:nvPr>
            <p:ph type="ftr" idx="11"/>
          </p:nvPr>
        </p:nvSpPr>
        <p:spPr>
          <a:xfrm rot="5400000">
            <a:off x="6719694" y="2420115"/>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b="0" i="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4"/>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4"/>
          <p:cNvSpPr txBox="1">
            <a:spLocks noGrp="1"/>
          </p:cNvSpPr>
          <p:nvPr>
            <p:ph type="sldNum" idx="12"/>
          </p:nvPr>
        </p:nvSpPr>
        <p:spPr>
          <a:xfrm>
            <a:off x="7763256" y="219456"/>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222"/>
        <p:cNvGrpSpPr/>
        <p:nvPr/>
      </p:nvGrpSpPr>
      <p:grpSpPr>
        <a:xfrm>
          <a:off x="0" y="0"/>
          <a:ext cx="0" cy="0"/>
          <a:chOff x="0" y="0"/>
          <a:chExt cx="0" cy="0"/>
        </a:xfrm>
      </p:grpSpPr>
      <p:grpSp>
        <p:nvGrpSpPr>
          <p:cNvPr id="223" name="Google Shape;223;p26"/>
          <p:cNvGrpSpPr/>
          <p:nvPr/>
        </p:nvGrpSpPr>
        <p:grpSpPr>
          <a:xfrm>
            <a:off x="0" y="-1780"/>
            <a:ext cx="9144000" cy="5150270"/>
            <a:chOff x="0" y="-2373"/>
            <a:chExt cx="12192000" cy="6867027"/>
          </a:xfrm>
        </p:grpSpPr>
        <p:sp>
          <p:nvSpPr>
            <p:cNvPr id="224" name="Google Shape;224;p2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6"/>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6"/>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6"/>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6"/>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6"/>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6"/>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6"/>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32" name="Google Shape;232;p2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33" name="Google Shape;233;p26"/>
          <p:cNvSpPr txBox="1"/>
          <p:nvPr/>
        </p:nvSpPr>
        <p:spPr>
          <a:xfrm>
            <a:off x="7289579" y="1973861"/>
            <a:ext cx="601434" cy="1177245"/>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7200"/>
              <a:buFont typeface="Arial"/>
              <a:buNone/>
            </a:pPr>
            <a:r>
              <a:rPr lang="en" sz="7200" b="0" i="0" u="none" strike="noStrike" cap="none">
                <a:solidFill>
                  <a:schemeClr val="accent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234" name="Google Shape;234;p26"/>
          <p:cNvSpPr txBox="1"/>
          <p:nvPr/>
        </p:nvSpPr>
        <p:spPr>
          <a:xfrm>
            <a:off x="673721" y="443320"/>
            <a:ext cx="601434" cy="1177245"/>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7200"/>
              <a:buFont typeface="Arial"/>
              <a:buNone/>
            </a:pPr>
            <a:r>
              <a:rPr lang="en" sz="7200" b="0" i="0" u="none" strike="noStrike" cap="none">
                <a:solidFill>
                  <a:schemeClr val="accent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235" name="Google Shape;235;p26"/>
          <p:cNvSpPr txBox="1">
            <a:spLocks noGrp="1"/>
          </p:cNvSpPr>
          <p:nvPr>
            <p:ph type="title"/>
          </p:nvPr>
        </p:nvSpPr>
        <p:spPr>
          <a:xfrm>
            <a:off x="1186408" y="735388"/>
            <a:ext cx="6340430" cy="2023687"/>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3000"/>
              <a:buFont typeface="Century Gothic"/>
              <a:buNone/>
              <a:defRPr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6" name="Google Shape;236;p26"/>
          <p:cNvSpPr txBox="1">
            <a:spLocks noGrp="1"/>
          </p:cNvSpPr>
          <p:nvPr>
            <p:ph type="body" idx="1"/>
          </p:nvPr>
        </p:nvSpPr>
        <p:spPr>
          <a:xfrm>
            <a:off x="1459459" y="2759075"/>
            <a:ext cx="5794329" cy="256631"/>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b="0" i="0" cap="small">
                <a:solidFill>
                  <a:schemeClr val="accent1"/>
                </a:solidFill>
                <a:latin typeface="Century Gothic"/>
                <a:ea typeface="Century Gothic"/>
                <a:cs typeface="Century Gothic"/>
                <a:sym typeface="Century Gothic"/>
              </a:defRPr>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37" name="Google Shape;237;p26"/>
          <p:cNvSpPr txBox="1">
            <a:spLocks noGrp="1"/>
          </p:cNvSpPr>
          <p:nvPr>
            <p:ph type="body" idx="2"/>
          </p:nvPr>
        </p:nvSpPr>
        <p:spPr>
          <a:xfrm>
            <a:off x="866215" y="3262993"/>
            <a:ext cx="6619244" cy="1257300"/>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800"/>
              </a:spcBef>
              <a:spcAft>
                <a:spcPts val="0"/>
              </a:spcAft>
              <a:buSzPts val="1100"/>
              <a:buNone/>
              <a:defRPr sz="14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38" name="Google Shape;238;p26"/>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9" name="Google Shape;239;p26"/>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0" name="Google Shape;240;p26"/>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6"/>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42"/>
        <p:cNvGrpSpPr/>
        <p:nvPr/>
      </p:nvGrpSpPr>
      <p:grpSpPr>
        <a:xfrm>
          <a:off x="0" y="0"/>
          <a:ext cx="0" cy="0"/>
          <a:chOff x="0" y="0"/>
          <a:chExt cx="0" cy="0"/>
        </a:xfrm>
      </p:grpSpPr>
      <p:sp>
        <p:nvSpPr>
          <p:cNvPr id="243" name="Google Shape;243;p27"/>
          <p:cNvSpPr txBox="1">
            <a:spLocks noGrp="1"/>
          </p:cNvSpPr>
          <p:nvPr>
            <p:ph type="title"/>
          </p:nvPr>
        </p:nvSpPr>
        <p:spPr>
          <a:xfrm>
            <a:off x="866215" y="730251"/>
            <a:ext cx="6571060" cy="53022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2700"/>
              <a:buFont typeface="Century Gothic"/>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4" name="Google Shape;244;p27"/>
          <p:cNvSpPr txBox="1">
            <a:spLocks noGrp="1"/>
          </p:cNvSpPr>
          <p:nvPr>
            <p:ph type="body" idx="1"/>
          </p:nvPr>
        </p:nvSpPr>
        <p:spPr>
          <a:xfrm>
            <a:off x="866215" y="1962974"/>
            <a:ext cx="2346876" cy="432197"/>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245" name="Google Shape;245;p27"/>
          <p:cNvSpPr txBox="1">
            <a:spLocks noGrp="1"/>
          </p:cNvSpPr>
          <p:nvPr>
            <p:ph type="body" idx="2"/>
          </p:nvPr>
        </p:nvSpPr>
        <p:spPr>
          <a:xfrm>
            <a:off x="866215" y="2395171"/>
            <a:ext cx="2346876" cy="2125122"/>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46" name="Google Shape;246;p27"/>
          <p:cNvSpPr txBox="1">
            <a:spLocks noGrp="1"/>
          </p:cNvSpPr>
          <p:nvPr>
            <p:ph type="body" idx="3"/>
          </p:nvPr>
        </p:nvSpPr>
        <p:spPr>
          <a:xfrm>
            <a:off x="3384541" y="1952627"/>
            <a:ext cx="2359035" cy="432197"/>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247" name="Google Shape;247;p27"/>
          <p:cNvSpPr txBox="1">
            <a:spLocks noGrp="1"/>
          </p:cNvSpPr>
          <p:nvPr>
            <p:ph type="body" idx="4"/>
          </p:nvPr>
        </p:nvSpPr>
        <p:spPr>
          <a:xfrm>
            <a:off x="3384541" y="2395171"/>
            <a:ext cx="2359035" cy="2125121"/>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48" name="Google Shape;248;p27"/>
          <p:cNvSpPr txBox="1">
            <a:spLocks noGrp="1"/>
          </p:cNvSpPr>
          <p:nvPr>
            <p:ph type="body" idx="5"/>
          </p:nvPr>
        </p:nvSpPr>
        <p:spPr>
          <a:xfrm>
            <a:off x="5915025" y="1962974"/>
            <a:ext cx="2370772" cy="432196"/>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249" name="Google Shape;249;p27"/>
          <p:cNvSpPr txBox="1">
            <a:spLocks noGrp="1"/>
          </p:cNvSpPr>
          <p:nvPr>
            <p:ph type="body" idx="6"/>
          </p:nvPr>
        </p:nvSpPr>
        <p:spPr>
          <a:xfrm>
            <a:off x="5915025" y="2395171"/>
            <a:ext cx="2373539" cy="212512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cxnSp>
        <p:nvCxnSpPr>
          <p:cNvPr id="250" name="Google Shape;250;p27"/>
          <p:cNvCxnSpPr/>
          <p:nvPr/>
        </p:nvCxnSpPr>
        <p:spPr>
          <a:xfrm>
            <a:off x="3302978" y="1927225"/>
            <a:ext cx="0" cy="2619374"/>
          </a:xfrm>
          <a:prstGeom prst="straightConnector1">
            <a:avLst/>
          </a:prstGeom>
          <a:noFill/>
          <a:ln w="12700" cap="flat" cmpd="sng">
            <a:solidFill>
              <a:schemeClr val="accent1">
                <a:alpha val="40392"/>
              </a:schemeClr>
            </a:solidFill>
            <a:prstDash val="solid"/>
            <a:round/>
            <a:headEnd type="none" w="sm" len="sm"/>
            <a:tailEnd type="none" w="sm" len="sm"/>
          </a:ln>
        </p:spPr>
      </p:cxnSp>
      <p:cxnSp>
        <p:nvCxnSpPr>
          <p:cNvPr id="251" name="Google Shape;251;p27"/>
          <p:cNvCxnSpPr/>
          <p:nvPr/>
        </p:nvCxnSpPr>
        <p:spPr>
          <a:xfrm>
            <a:off x="5829301" y="1927225"/>
            <a:ext cx="0" cy="2619374"/>
          </a:xfrm>
          <a:prstGeom prst="straightConnector1">
            <a:avLst/>
          </a:prstGeom>
          <a:noFill/>
          <a:ln w="12700" cap="flat" cmpd="sng">
            <a:solidFill>
              <a:schemeClr val="accent1">
                <a:alpha val="40392"/>
              </a:schemeClr>
            </a:solidFill>
            <a:prstDash val="solid"/>
            <a:round/>
            <a:headEnd type="none" w="sm" len="sm"/>
            <a:tailEnd type="none" w="sm" len="sm"/>
          </a:ln>
        </p:spPr>
      </p:cxnSp>
      <p:sp>
        <p:nvSpPr>
          <p:cNvPr id="252" name="Google Shape;252;p27"/>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3" name="Google Shape;253;p27"/>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4" name="Google Shape;254;p27"/>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55"/>
        <p:cNvGrpSpPr/>
        <p:nvPr/>
      </p:nvGrpSpPr>
      <p:grpSpPr>
        <a:xfrm>
          <a:off x="0" y="0"/>
          <a:ext cx="0" cy="0"/>
          <a:chOff x="0" y="0"/>
          <a:chExt cx="0" cy="0"/>
        </a:xfrm>
      </p:grpSpPr>
      <p:sp>
        <p:nvSpPr>
          <p:cNvPr id="256" name="Google Shape;256;p28"/>
          <p:cNvSpPr txBox="1">
            <a:spLocks noGrp="1"/>
          </p:cNvSpPr>
          <p:nvPr>
            <p:ph type="title"/>
          </p:nvPr>
        </p:nvSpPr>
        <p:spPr>
          <a:xfrm>
            <a:off x="866215" y="730251"/>
            <a:ext cx="6571060" cy="53022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2700"/>
              <a:buFont typeface="Century Gothic"/>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7" name="Google Shape;257;p28"/>
          <p:cNvSpPr txBox="1">
            <a:spLocks noGrp="1"/>
          </p:cNvSpPr>
          <p:nvPr>
            <p:ph type="body" idx="1"/>
          </p:nvPr>
        </p:nvSpPr>
        <p:spPr>
          <a:xfrm>
            <a:off x="866214" y="3399634"/>
            <a:ext cx="2287829" cy="432196"/>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258" name="Google Shape;258;p28"/>
          <p:cNvSpPr>
            <a:spLocks noGrp="1"/>
          </p:cNvSpPr>
          <p:nvPr>
            <p:ph type="pic" idx="2"/>
          </p:nvPr>
        </p:nvSpPr>
        <p:spPr>
          <a:xfrm>
            <a:off x="1000914" y="1952625"/>
            <a:ext cx="2018432" cy="1193633"/>
          </a:xfrm>
          <a:prstGeom prst="roundRect">
            <a:avLst>
              <a:gd name="adj" fmla="val 1858"/>
            </a:avLst>
          </a:prstGeom>
          <a:noFill/>
          <a:ln>
            <a:noFill/>
          </a:ln>
          <a:effectLst>
            <a:outerShdw blurRad="50800" dist="50800" dir="5400000" algn="tl" rotWithShape="0">
              <a:srgbClr val="000000">
                <a:alpha val="42352"/>
              </a:srgbClr>
            </a:outerShdw>
          </a:effectLst>
        </p:spPr>
      </p:sp>
      <p:sp>
        <p:nvSpPr>
          <p:cNvPr id="259" name="Google Shape;259;p28"/>
          <p:cNvSpPr txBox="1">
            <a:spLocks noGrp="1"/>
          </p:cNvSpPr>
          <p:nvPr>
            <p:ph type="body" idx="3"/>
          </p:nvPr>
        </p:nvSpPr>
        <p:spPr>
          <a:xfrm>
            <a:off x="866215" y="3831830"/>
            <a:ext cx="2287828" cy="688462"/>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60" name="Google Shape;260;p28"/>
          <p:cNvSpPr txBox="1">
            <a:spLocks noGrp="1"/>
          </p:cNvSpPr>
          <p:nvPr>
            <p:ph type="body" idx="4"/>
          </p:nvPr>
        </p:nvSpPr>
        <p:spPr>
          <a:xfrm>
            <a:off x="3429403" y="3399635"/>
            <a:ext cx="2285075" cy="488367"/>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261" name="Google Shape;261;p28"/>
          <p:cNvSpPr>
            <a:spLocks noGrp="1"/>
          </p:cNvSpPr>
          <p:nvPr>
            <p:ph type="pic" idx="5"/>
          </p:nvPr>
        </p:nvSpPr>
        <p:spPr>
          <a:xfrm>
            <a:off x="3561347" y="1952625"/>
            <a:ext cx="2018431" cy="1193633"/>
          </a:xfrm>
          <a:prstGeom prst="roundRect">
            <a:avLst>
              <a:gd name="adj" fmla="val 1858"/>
            </a:avLst>
          </a:prstGeom>
          <a:noFill/>
          <a:ln>
            <a:noFill/>
          </a:ln>
          <a:effectLst>
            <a:outerShdw blurRad="50800" dist="50800" dir="5400000" algn="tl" rotWithShape="0">
              <a:srgbClr val="000000">
                <a:alpha val="42352"/>
              </a:srgbClr>
            </a:outerShdw>
          </a:effectLst>
        </p:spPr>
      </p:sp>
      <p:sp>
        <p:nvSpPr>
          <p:cNvPr id="262" name="Google Shape;262;p28"/>
          <p:cNvSpPr txBox="1">
            <a:spLocks noGrp="1"/>
          </p:cNvSpPr>
          <p:nvPr>
            <p:ph type="body" idx="6"/>
          </p:nvPr>
        </p:nvSpPr>
        <p:spPr>
          <a:xfrm>
            <a:off x="3426649" y="3888002"/>
            <a:ext cx="2287829" cy="632292"/>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63" name="Google Shape;263;p28"/>
          <p:cNvSpPr txBox="1">
            <a:spLocks noGrp="1"/>
          </p:cNvSpPr>
          <p:nvPr>
            <p:ph type="body" idx="7"/>
          </p:nvPr>
        </p:nvSpPr>
        <p:spPr>
          <a:xfrm>
            <a:off x="5987575" y="3399635"/>
            <a:ext cx="2287829" cy="488365"/>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264" name="Google Shape;264;p28"/>
          <p:cNvSpPr>
            <a:spLocks noGrp="1"/>
          </p:cNvSpPr>
          <p:nvPr>
            <p:ph type="pic" idx="8"/>
          </p:nvPr>
        </p:nvSpPr>
        <p:spPr>
          <a:xfrm>
            <a:off x="6122273" y="1952625"/>
            <a:ext cx="2018432" cy="1193633"/>
          </a:xfrm>
          <a:prstGeom prst="roundRect">
            <a:avLst>
              <a:gd name="adj" fmla="val 1858"/>
            </a:avLst>
          </a:prstGeom>
          <a:noFill/>
          <a:ln>
            <a:noFill/>
          </a:ln>
          <a:effectLst>
            <a:outerShdw blurRad="50800" dist="50800" dir="5400000" algn="tl" rotWithShape="0">
              <a:srgbClr val="000000">
                <a:alpha val="42352"/>
              </a:srgbClr>
            </a:outerShdw>
          </a:effectLst>
        </p:spPr>
      </p:sp>
      <p:sp>
        <p:nvSpPr>
          <p:cNvPr id="265" name="Google Shape;265;p28"/>
          <p:cNvSpPr txBox="1">
            <a:spLocks noGrp="1"/>
          </p:cNvSpPr>
          <p:nvPr>
            <p:ph type="body" idx="9"/>
          </p:nvPr>
        </p:nvSpPr>
        <p:spPr>
          <a:xfrm>
            <a:off x="5987575" y="3888001"/>
            <a:ext cx="2287828" cy="63229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cxnSp>
        <p:nvCxnSpPr>
          <p:cNvPr id="266" name="Google Shape;266;p28"/>
          <p:cNvCxnSpPr/>
          <p:nvPr/>
        </p:nvCxnSpPr>
        <p:spPr>
          <a:xfrm>
            <a:off x="3291115" y="1952625"/>
            <a:ext cx="0" cy="2638196"/>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67" name="Google Shape;267;p28"/>
          <p:cNvCxnSpPr/>
          <p:nvPr/>
        </p:nvCxnSpPr>
        <p:spPr>
          <a:xfrm>
            <a:off x="5851429" y="1952625"/>
            <a:ext cx="0" cy="2619375"/>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68" name="Google Shape;268;p28"/>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9" name="Google Shape;269;p28"/>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0" name="Google Shape;270;p28"/>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1"/>
        <p:cNvGrpSpPr/>
        <p:nvPr/>
      </p:nvGrpSpPr>
      <p:grpSpPr>
        <a:xfrm>
          <a:off x="0" y="0"/>
          <a:ext cx="0" cy="0"/>
          <a:chOff x="0" y="0"/>
          <a:chExt cx="0" cy="0"/>
        </a:xfrm>
      </p:grpSpPr>
      <p:sp>
        <p:nvSpPr>
          <p:cNvPr id="272" name="Google Shape;272;p29"/>
          <p:cNvSpPr txBox="1">
            <a:spLocks noGrp="1"/>
          </p:cNvSpPr>
          <p:nvPr>
            <p:ph type="title"/>
          </p:nvPr>
        </p:nvSpPr>
        <p:spPr>
          <a:xfrm>
            <a:off x="866215" y="730251"/>
            <a:ext cx="6619245" cy="53022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3" name="Google Shape;273;p29"/>
          <p:cNvSpPr txBox="1">
            <a:spLocks noGrp="1"/>
          </p:cNvSpPr>
          <p:nvPr>
            <p:ph type="body" idx="1"/>
          </p:nvPr>
        </p:nvSpPr>
        <p:spPr>
          <a:xfrm rot="5400000">
            <a:off x="2870633" y="-51792"/>
            <a:ext cx="2562225" cy="6571059"/>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274" name="Google Shape;274;p29"/>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5" name="Google Shape;275;p29"/>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6" name="Google Shape;276;p29"/>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77"/>
        <p:cNvGrpSpPr/>
        <p:nvPr/>
      </p:nvGrpSpPr>
      <p:grpSpPr>
        <a:xfrm>
          <a:off x="0" y="0"/>
          <a:ext cx="0" cy="0"/>
          <a:chOff x="0" y="0"/>
          <a:chExt cx="0" cy="0"/>
        </a:xfrm>
      </p:grpSpPr>
      <p:grpSp>
        <p:nvGrpSpPr>
          <p:cNvPr id="278" name="Google Shape;278;p30"/>
          <p:cNvGrpSpPr/>
          <p:nvPr/>
        </p:nvGrpSpPr>
        <p:grpSpPr>
          <a:xfrm>
            <a:off x="0" y="-1780"/>
            <a:ext cx="9144000" cy="5150270"/>
            <a:chOff x="0" y="-2373"/>
            <a:chExt cx="12192000" cy="6867027"/>
          </a:xfrm>
        </p:grpSpPr>
        <p:sp>
          <p:nvSpPr>
            <p:cNvPr id="279" name="Google Shape;279;p3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0"/>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0"/>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0"/>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30"/>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0"/>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0"/>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30"/>
            <p:cNvSpPr/>
            <p:nvPr/>
          </p:nvSpPr>
          <p:spPr>
            <a:xfrm>
              <a:off x="414867" y="402165"/>
              <a:ext cx="6510866" cy="605367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30"/>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88" name="Google Shape;288;p3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89" name="Google Shape;289;p30"/>
          <p:cNvSpPr txBox="1">
            <a:spLocks noGrp="1"/>
          </p:cNvSpPr>
          <p:nvPr>
            <p:ph type="title"/>
          </p:nvPr>
        </p:nvSpPr>
        <p:spPr>
          <a:xfrm rot="5400000">
            <a:off x="5182071" y="2209347"/>
            <a:ext cx="3561442" cy="106045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0" name="Google Shape;290;p30"/>
          <p:cNvSpPr txBox="1">
            <a:spLocks noGrp="1"/>
          </p:cNvSpPr>
          <p:nvPr>
            <p:ph type="body" idx="1"/>
          </p:nvPr>
        </p:nvSpPr>
        <p:spPr>
          <a:xfrm rot="5400000">
            <a:off x="1428324" y="396743"/>
            <a:ext cx="3561443" cy="468566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291" name="Google Shape;291;p30"/>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2" name="Google Shape;292;p30"/>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3" name="Google Shape;293;p30"/>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0"/>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1"/>
        </a:solidFill>
        <a:effectLst/>
      </p:bgPr>
    </p:bg>
    <p:spTree>
      <p:nvGrpSpPr>
        <p:cNvPr id="1" name="Shape 37"/>
        <p:cNvGrpSpPr/>
        <p:nvPr/>
      </p:nvGrpSpPr>
      <p:grpSpPr>
        <a:xfrm>
          <a:off x="0" y="0"/>
          <a:ext cx="0" cy="0"/>
          <a:chOff x="0" y="0"/>
          <a:chExt cx="0" cy="0"/>
        </a:xfrm>
      </p:grpSpPr>
      <p:sp>
        <p:nvSpPr>
          <p:cNvPr id="41" name="Google Shape;41;p17"/>
          <p:cNvSpPr txBox="1">
            <a:spLocks noGrp="1"/>
          </p:cNvSpPr>
          <p:nvPr>
            <p:ph type="title"/>
          </p:nvPr>
        </p:nvSpPr>
        <p:spPr>
          <a:xfrm>
            <a:off x="819150" y="845600"/>
            <a:ext cx="7505700" cy="56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1"/>
              </a:buClr>
              <a:buSzPts val="3000"/>
              <a:buNone/>
              <a:defRPr sz="3000">
                <a:solidFill>
                  <a:schemeClr val="accent1"/>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42" name="Google Shape;42;p17"/>
          <p:cNvSpPr txBox="1">
            <a:spLocks noGrp="1"/>
          </p:cNvSpPr>
          <p:nvPr>
            <p:ph type="body" idx="1"/>
          </p:nvPr>
        </p:nvSpPr>
        <p:spPr>
          <a:xfrm>
            <a:off x="819150" y="1473975"/>
            <a:ext cx="7505700" cy="2448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rgbClr val="7F6000"/>
              </a:buClr>
              <a:buSzPts val="1800"/>
              <a:buChar char="●"/>
              <a:defRPr>
                <a:solidFill>
                  <a:srgbClr val="7F6000"/>
                </a:solidFill>
              </a:defRPr>
            </a:lvl1pPr>
            <a:lvl2pPr marL="914400" lvl="1" indent="-323850" algn="l">
              <a:lnSpc>
                <a:spcPct val="115000"/>
              </a:lnSpc>
              <a:spcBef>
                <a:spcPts val="0"/>
              </a:spcBef>
              <a:spcAft>
                <a:spcPts val="0"/>
              </a:spcAft>
              <a:buClr>
                <a:srgbClr val="7F6000"/>
              </a:buClr>
              <a:buSzPts val="1500"/>
              <a:buChar char="○"/>
              <a:defRPr>
                <a:solidFill>
                  <a:srgbClr val="7F6000"/>
                </a:solidFill>
              </a:defRPr>
            </a:lvl2pPr>
            <a:lvl3pPr marL="1371600" lvl="2" indent="-323850" algn="l">
              <a:lnSpc>
                <a:spcPct val="115000"/>
              </a:lnSpc>
              <a:spcBef>
                <a:spcPts val="0"/>
              </a:spcBef>
              <a:spcAft>
                <a:spcPts val="0"/>
              </a:spcAft>
              <a:buClr>
                <a:srgbClr val="7F6000"/>
              </a:buClr>
              <a:buSzPts val="1500"/>
              <a:buChar char="■"/>
              <a:defRPr>
                <a:solidFill>
                  <a:srgbClr val="7F6000"/>
                </a:solidFill>
              </a:defRPr>
            </a:lvl3pPr>
            <a:lvl4pPr marL="1828800" lvl="3" indent="-323850" algn="l">
              <a:lnSpc>
                <a:spcPct val="115000"/>
              </a:lnSpc>
              <a:spcBef>
                <a:spcPts val="0"/>
              </a:spcBef>
              <a:spcAft>
                <a:spcPts val="0"/>
              </a:spcAft>
              <a:buClr>
                <a:srgbClr val="7F6000"/>
              </a:buClr>
              <a:buSzPts val="1500"/>
              <a:buChar char="●"/>
              <a:defRPr>
                <a:solidFill>
                  <a:srgbClr val="7F6000"/>
                </a:solidFill>
              </a:defRPr>
            </a:lvl4pPr>
            <a:lvl5pPr marL="2286000" lvl="4" indent="-323850" algn="l">
              <a:lnSpc>
                <a:spcPct val="115000"/>
              </a:lnSpc>
              <a:spcBef>
                <a:spcPts val="0"/>
              </a:spcBef>
              <a:spcAft>
                <a:spcPts val="0"/>
              </a:spcAft>
              <a:buClr>
                <a:srgbClr val="7F6000"/>
              </a:buClr>
              <a:buSzPts val="1500"/>
              <a:buChar char="○"/>
              <a:defRPr>
                <a:solidFill>
                  <a:srgbClr val="7F6000"/>
                </a:solidFill>
              </a:defRPr>
            </a:lvl5pPr>
            <a:lvl6pPr marL="2743200" lvl="5" indent="-323850" algn="l">
              <a:lnSpc>
                <a:spcPct val="115000"/>
              </a:lnSpc>
              <a:spcBef>
                <a:spcPts val="0"/>
              </a:spcBef>
              <a:spcAft>
                <a:spcPts val="0"/>
              </a:spcAft>
              <a:buClr>
                <a:srgbClr val="7F6000"/>
              </a:buClr>
              <a:buSzPts val="1500"/>
              <a:buChar char="■"/>
              <a:defRPr>
                <a:solidFill>
                  <a:srgbClr val="7F6000"/>
                </a:solidFill>
              </a:defRPr>
            </a:lvl6pPr>
            <a:lvl7pPr marL="3200400" lvl="6" indent="-323850" algn="l">
              <a:lnSpc>
                <a:spcPct val="115000"/>
              </a:lnSpc>
              <a:spcBef>
                <a:spcPts val="0"/>
              </a:spcBef>
              <a:spcAft>
                <a:spcPts val="0"/>
              </a:spcAft>
              <a:buClr>
                <a:srgbClr val="7F6000"/>
              </a:buClr>
              <a:buSzPts val="1500"/>
              <a:buChar char="●"/>
              <a:defRPr>
                <a:solidFill>
                  <a:srgbClr val="7F6000"/>
                </a:solidFill>
              </a:defRPr>
            </a:lvl7pPr>
            <a:lvl8pPr marL="3657600" lvl="7" indent="-323850" algn="l">
              <a:lnSpc>
                <a:spcPct val="115000"/>
              </a:lnSpc>
              <a:spcBef>
                <a:spcPts val="0"/>
              </a:spcBef>
              <a:spcAft>
                <a:spcPts val="0"/>
              </a:spcAft>
              <a:buClr>
                <a:srgbClr val="7F6000"/>
              </a:buClr>
              <a:buSzPts val="1500"/>
              <a:buChar char="○"/>
              <a:defRPr>
                <a:solidFill>
                  <a:srgbClr val="7F6000"/>
                </a:solidFill>
              </a:defRPr>
            </a:lvl8pPr>
            <a:lvl9pPr marL="4114800" lvl="8" indent="-323850" algn="l">
              <a:lnSpc>
                <a:spcPct val="115000"/>
              </a:lnSpc>
              <a:spcBef>
                <a:spcPts val="0"/>
              </a:spcBef>
              <a:spcAft>
                <a:spcPts val="0"/>
              </a:spcAft>
              <a:buClr>
                <a:srgbClr val="7F6000"/>
              </a:buClr>
              <a:buSzPts val="1500"/>
              <a:buChar char="■"/>
              <a:defRPr>
                <a:solidFill>
                  <a:srgbClr val="7F6000"/>
                </a:solidFill>
              </a:defRPr>
            </a:lvl9pPr>
          </a:lstStyle>
          <a:p>
            <a:endParaRPr/>
          </a:p>
        </p:txBody>
      </p:sp>
      <p:sp>
        <p:nvSpPr>
          <p:cNvPr id="43" name="Google Shape;43;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7F6000"/>
                </a:solidFill>
                <a:latin typeface="Calibri"/>
                <a:ea typeface="Calibri"/>
                <a:cs typeface="Calibri"/>
                <a:sym typeface="Calibri"/>
              </a:defRPr>
            </a:lvl1pPr>
            <a:lvl2pPr lvl="1">
              <a:buNone/>
              <a:defRPr sz="1300">
                <a:solidFill>
                  <a:srgbClr val="7F6000"/>
                </a:solidFill>
                <a:latin typeface="Calibri"/>
                <a:ea typeface="Calibri"/>
                <a:cs typeface="Calibri"/>
                <a:sym typeface="Calibri"/>
              </a:defRPr>
            </a:lvl2pPr>
            <a:lvl3pPr lvl="2">
              <a:buNone/>
              <a:defRPr sz="1300">
                <a:solidFill>
                  <a:srgbClr val="7F6000"/>
                </a:solidFill>
                <a:latin typeface="Calibri"/>
                <a:ea typeface="Calibri"/>
                <a:cs typeface="Calibri"/>
                <a:sym typeface="Calibri"/>
              </a:defRPr>
            </a:lvl3pPr>
            <a:lvl4pPr lvl="3">
              <a:buNone/>
              <a:defRPr sz="1300">
                <a:solidFill>
                  <a:srgbClr val="7F6000"/>
                </a:solidFill>
                <a:latin typeface="Calibri"/>
                <a:ea typeface="Calibri"/>
                <a:cs typeface="Calibri"/>
                <a:sym typeface="Calibri"/>
              </a:defRPr>
            </a:lvl4pPr>
            <a:lvl5pPr lvl="4">
              <a:buNone/>
              <a:defRPr sz="1300">
                <a:solidFill>
                  <a:srgbClr val="7F6000"/>
                </a:solidFill>
                <a:latin typeface="Calibri"/>
                <a:ea typeface="Calibri"/>
                <a:cs typeface="Calibri"/>
                <a:sym typeface="Calibri"/>
              </a:defRPr>
            </a:lvl5pPr>
            <a:lvl6pPr lvl="5">
              <a:buNone/>
              <a:defRPr sz="1300">
                <a:solidFill>
                  <a:srgbClr val="7F6000"/>
                </a:solidFill>
                <a:latin typeface="Calibri"/>
                <a:ea typeface="Calibri"/>
                <a:cs typeface="Calibri"/>
                <a:sym typeface="Calibri"/>
              </a:defRPr>
            </a:lvl6pPr>
            <a:lvl7pPr lvl="6">
              <a:buNone/>
              <a:defRPr sz="1300">
                <a:solidFill>
                  <a:srgbClr val="7F6000"/>
                </a:solidFill>
                <a:latin typeface="Calibri"/>
                <a:ea typeface="Calibri"/>
                <a:cs typeface="Calibri"/>
                <a:sym typeface="Calibri"/>
              </a:defRPr>
            </a:lvl7pPr>
            <a:lvl8pPr lvl="7">
              <a:buNone/>
              <a:defRPr sz="1300">
                <a:solidFill>
                  <a:srgbClr val="7F6000"/>
                </a:solidFill>
                <a:latin typeface="Calibri"/>
                <a:ea typeface="Calibri"/>
                <a:cs typeface="Calibri"/>
                <a:sym typeface="Calibri"/>
              </a:defRPr>
            </a:lvl8pPr>
            <a:lvl9pPr lvl="8">
              <a:buNone/>
              <a:defRPr sz="1300">
                <a:solidFill>
                  <a:srgbClr val="7F6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80704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660AE-B3AE-4B65-94A7-3A4EDE3F6912}" type="datetime1">
              <a:rPr lang="en-US" smtClean="0"/>
              <a:t>8/3/2024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7832796"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EA03840-B047-40F7-B044-8C9181D1A293}" type="slidenum">
              <a:rPr lang="en-US" smtClean="0"/>
              <a:t>‹#›</a:t>
            </a:fld>
            <a:endParaRPr lang="en-US" dirty="0"/>
          </a:p>
        </p:txBody>
      </p:sp>
    </p:spTree>
    <p:extLst>
      <p:ext uri="{BB962C8B-B14F-4D97-AF65-F5344CB8AC3E}">
        <p14:creationId xmlns:p14="http://schemas.microsoft.com/office/powerpoint/2010/main" val="145181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866215" y="730251"/>
            <a:ext cx="6571060" cy="53022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5"/>
          <p:cNvSpPr txBox="1">
            <a:spLocks noGrp="1"/>
          </p:cNvSpPr>
          <p:nvPr>
            <p:ph type="body" idx="1"/>
          </p:nvPr>
        </p:nvSpPr>
        <p:spPr>
          <a:xfrm>
            <a:off x="866216" y="1952625"/>
            <a:ext cx="6571059" cy="2562225"/>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85" name="Google Shape;85;p15"/>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15"/>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15"/>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10"/>
        <p:cNvGrpSpPr/>
        <p:nvPr/>
      </p:nvGrpSpPr>
      <p:grpSpPr>
        <a:xfrm>
          <a:off x="0" y="0"/>
          <a:ext cx="0" cy="0"/>
          <a:chOff x="0" y="0"/>
          <a:chExt cx="0" cy="0"/>
        </a:xfrm>
      </p:grpSpPr>
      <p:grpSp>
        <p:nvGrpSpPr>
          <p:cNvPr id="111" name="Google Shape;111;p18"/>
          <p:cNvGrpSpPr/>
          <p:nvPr/>
        </p:nvGrpSpPr>
        <p:grpSpPr>
          <a:xfrm>
            <a:off x="0" y="-1780"/>
            <a:ext cx="9144000" cy="5150270"/>
            <a:chOff x="0" y="-2373"/>
            <a:chExt cx="12192000" cy="6867027"/>
          </a:xfrm>
        </p:grpSpPr>
        <p:sp>
          <p:nvSpPr>
            <p:cNvPr id="112" name="Google Shape;112;p1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8"/>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8"/>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8"/>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8"/>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8"/>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8"/>
            <p:cNvSpPr/>
            <p:nvPr/>
          </p:nvSpPr>
          <p:spPr>
            <a:xfrm>
              <a:off x="7289800" y="402165"/>
              <a:ext cx="4478865" cy="605367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8"/>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8"/>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21" name="Google Shape;121;p1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22" name="Google Shape;122;p18"/>
          <p:cNvSpPr txBox="1">
            <a:spLocks noGrp="1"/>
          </p:cNvSpPr>
          <p:nvPr>
            <p:ph type="title"/>
          </p:nvPr>
        </p:nvSpPr>
        <p:spPr>
          <a:xfrm>
            <a:off x="866217" y="2008234"/>
            <a:ext cx="3263267" cy="1712868"/>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3000"/>
              <a:buFont typeface="Century Gothic"/>
              <a:buNone/>
              <a:defRPr sz="30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18"/>
          <p:cNvSpPr txBox="1">
            <a:spLocks noGrp="1"/>
          </p:cNvSpPr>
          <p:nvPr>
            <p:ph type="body" idx="1"/>
          </p:nvPr>
        </p:nvSpPr>
        <p:spPr>
          <a:xfrm>
            <a:off x="5171669" y="2008233"/>
            <a:ext cx="2816534" cy="1712867"/>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800"/>
              </a:spcBef>
              <a:spcAft>
                <a:spcPts val="0"/>
              </a:spcAft>
              <a:buSzPts val="1200"/>
              <a:buNone/>
              <a:defRPr sz="1500" cap="none">
                <a:solidFill>
                  <a:schemeClr val="accent1"/>
                </a:solidFill>
              </a:defRPr>
            </a:lvl1pPr>
            <a:lvl2pPr marL="914400" lvl="1" indent="-228600" algn="l">
              <a:lnSpc>
                <a:spcPct val="100000"/>
              </a:lnSpc>
              <a:spcBef>
                <a:spcPts val="800"/>
              </a:spcBef>
              <a:spcAft>
                <a:spcPts val="0"/>
              </a:spcAft>
              <a:buSzPts val="1100"/>
              <a:buNone/>
              <a:defRPr sz="1400">
                <a:solidFill>
                  <a:srgbClr val="888888"/>
                </a:solidFill>
              </a:defRPr>
            </a:lvl2pPr>
            <a:lvl3pPr marL="1371600" lvl="2" indent="-228600" algn="l">
              <a:lnSpc>
                <a:spcPct val="100000"/>
              </a:lnSpc>
              <a:spcBef>
                <a:spcPts val="800"/>
              </a:spcBef>
              <a:spcAft>
                <a:spcPts val="0"/>
              </a:spcAft>
              <a:buSzPts val="1000"/>
              <a:buNone/>
              <a:defRPr sz="1200">
                <a:solidFill>
                  <a:srgbClr val="888888"/>
                </a:solidFill>
              </a:defRPr>
            </a:lvl3pPr>
            <a:lvl4pPr marL="1828800" lvl="3" indent="-228600" algn="l">
              <a:lnSpc>
                <a:spcPct val="100000"/>
              </a:lnSpc>
              <a:spcBef>
                <a:spcPts val="800"/>
              </a:spcBef>
              <a:spcAft>
                <a:spcPts val="0"/>
              </a:spcAft>
              <a:buSzPts val="800"/>
              <a:buNone/>
              <a:defRPr sz="1100">
                <a:solidFill>
                  <a:srgbClr val="888888"/>
                </a:solidFill>
              </a:defRPr>
            </a:lvl4pPr>
            <a:lvl5pPr marL="2286000" lvl="4" indent="-228600" algn="l">
              <a:lnSpc>
                <a:spcPct val="100000"/>
              </a:lnSpc>
              <a:spcBef>
                <a:spcPts val="800"/>
              </a:spcBef>
              <a:spcAft>
                <a:spcPts val="0"/>
              </a:spcAft>
              <a:buSzPts val="800"/>
              <a:buNone/>
              <a:defRPr sz="1100">
                <a:solidFill>
                  <a:srgbClr val="888888"/>
                </a:solidFill>
              </a:defRPr>
            </a:lvl5pPr>
            <a:lvl6pPr marL="2743200" lvl="5" indent="-228600" algn="l">
              <a:lnSpc>
                <a:spcPct val="100000"/>
              </a:lnSpc>
              <a:spcBef>
                <a:spcPts val="800"/>
              </a:spcBef>
              <a:spcAft>
                <a:spcPts val="0"/>
              </a:spcAft>
              <a:buSzPts val="800"/>
              <a:buNone/>
              <a:defRPr sz="1100">
                <a:solidFill>
                  <a:srgbClr val="888888"/>
                </a:solidFill>
              </a:defRPr>
            </a:lvl6pPr>
            <a:lvl7pPr marL="3200400" lvl="6" indent="-228600" algn="l">
              <a:lnSpc>
                <a:spcPct val="100000"/>
              </a:lnSpc>
              <a:spcBef>
                <a:spcPts val="800"/>
              </a:spcBef>
              <a:spcAft>
                <a:spcPts val="0"/>
              </a:spcAft>
              <a:buSzPts val="800"/>
              <a:buNone/>
              <a:defRPr sz="1100">
                <a:solidFill>
                  <a:srgbClr val="888888"/>
                </a:solidFill>
              </a:defRPr>
            </a:lvl7pPr>
            <a:lvl8pPr marL="3657600" lvl="7" indent="-228600" algn="l">
              <a:lnSpc>
                <a:spcPct val="100000"/>
              </a:lnSpc>
              <a:spcBef>
                <a:spcPts val="800"/>
              </a:spcBef>
              <a:spcAft>
                <a:spcPts val="0"/>
              </a:spcAft>
              <a:buSzPts val="800"/>
              <a:buNone/>
              <a:defRPr sz="1100">
                <a:solidFill>
                  <a:srgbClr val="888888"/>
                </a:solidFill>
              </a:defRPr>
            </a:lvl8pPr>
            <a:lvl9pPr marL="4114800" lvl="8" indent="-228600" algn="l">
              <a:lnSpc>
                <a:spcPct val="100000"/>
              </a:lnSpc>
              <a:spcBef>
                <a:spcPts val="800"/>
              </a:spcBef>
              <a:spcAft>
                <a:spcPts val="0"/>
              </a:spcAft>
              <a:buSzPts val="800"/>
              <a:buNone/>
              <a:defRPr sz="1100">
                <a:solidFill>
                  <a:srgbClr val="888888"/>
                </a:solidFill>
              </a:defRPr>
            </a:lvl9pPr>
          </a:lstStyle>
          <a:p>
            <a:endParaRPr/>
          </a:p>
        </p:txBody>
      </p:sp>
      <p:sp>
        <p:nvSpPr>
          <p:cNvPr id="124" name="Google Shape;124;p18"/>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18"/>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18"/>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8"/>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866215" y="730251"/>
            <a:ext cx="6571060" cy="53022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19"/>
          <p:cNvSpPr txBox="1">
            <a:spLocks noGrp="1"/>
          </p:cNvSpPr>
          <p:nvPr>
            <p:ph type="body" idx="1"/>
          </p:nvPr>
        </p:nvSpPr>
        <p:spPr>
          <a:xfrm>
            <a:off x="866215" y="1952625"/>
            <a:ext cx="3618868" cy="2562226"/>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atin typeface="Century Gothic"/>
                <a:ea typeface="Century Gothic"/>
                <a:cs typeface="Century Gothic"/>
                <a:sym typeface="Century Gothic"/>
              </a:defRPr>
            </a:lvl1pPr>
            <a:lvl2pPr marL="914400" lvl="1" indent="-292100" algn="l">
              <a:lnSpc>
                <a:spcPct val="100000"/>
              </a:lnSpc>
              <a:spcBef>
                <a:spcPts val="800"/>
              </a:spcBef>
              <a:spcAft>
                <a:spcPts val="0"/>
              </a:spcAft>
              <a:buSzPts val="1000"/>
              <a:buChar char="►"/>
              <a:defRPr>
                <a:latin typeface="Century Gothic"/>
                <a:ea typeface="Century Gothic"/>
                <a:cs typeface="Century Gothic"/>
                <a:sym typeface="Century Gothic"/>
              </a:defRPr>
            </a:lvl2pPr>
            <a:lvl3pPr marL="1371600" lvl="2" indent="-279400" algn="l">
              <a:lnSpc>
                <a:spcPct val="100000"/>
              </a:lnSpc>
              <a:spcBef>
                <a:spcPts val="800"/>
              </a:spcBef>
              <a:spcAft>
                <a:spcPts val="0"/>
              </a:spcAft>
              <a:buSzPts val="800"/>
              <a:buChar char="►"/>
              <a:defRPr>
                <a:latin typeface="Century Gothic"/>
                <a:ea typeface="Century Gothic"/>
                <a:cs typeface="Century Gothic"/>
                <a:sym typeface="Century Gothic"/>
              </a:defRPr>
            </a:lvl3pPr>
            <a:lvl4pPr marL="1828800" lvl="3" indent="-273050" algn="l">
              <a:lnSpc>
                <a:spcPct val="100000"/>
              </a:lnSpc>
              <a:spcBef>
                <a:spcPts val="800"/>
              </a:spcBef>
              <a:spcAft>
                <a:spcPts val="0"/>
              </a:spcAft>
              <a:buSzPts val="700"/>
              <a:buChar char="►"/>
              <a:defRPr>
                <a:latin typeface="Century Gothic"/>
                <a:ea typeface="Century Gothic"/>
                <a:cs typeface="Century Gothic"/>
                <a:sym typeface="Century Gothic"/>
              </a:defRPr>
            </a:lvl4pPr>
            <a:lvl5pPr marL="2286000" lvl="4" indent="-273050" algn="l">
              <a:lnSpc>
                <a:spcPct val="100000"/>
              </a:lnSpc>
              <a:spcBef>
                <a:spcPts val="800"/>
              </a:spcBef>
              <a:spcAft>
                <a:spcPts val="0"/>
              </a:spcAft>
              <a:buSzPts val="700"/>
              <a:buChar char="►"/>
              <a:defRPr>
                <a:latin typeface="Century Gothic"/>
                <a:ea typeface="Century Gothic"/>
                <a:cs typeface="Century Gothic"/>
                <a:sym typeface="Century Gothic"/>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31" name="Google Shape;131;p19"/>
          <p:cNvSpPr txBox="1">
            <a:spLocks noGrp="1"/>
          </p:cNvSpPr>
          <p:nvPr>
            <p:ph type="body" idx="2"/>
          </p:nvPr>
        </p:nvSpPr>
        <p:spPr>
          <a:xfrm>
            <a:off x="4656534" y="1952625"/>
            <a:ext cx="3618869" cy="2562225"/>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32" name="Google Shape;132;p19"/>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19"/>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p19"/>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866215" y="730251"/>
            <a:ext cx="6571060" cy="53022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2700"/>
              <a:buFont typeface="Century Gothic"/>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7" name="Google Shape;137;p20"/>
          <p:cNvSpPr txBox="1">
            <a:spLocks noGrp="1"/>
          </p:cNvSpPr>
          <p:nvPr>
            <p:ph type="body" idx="1"/>
          </p:nvPr>
        </p:nvSpPr>
        <p:spPr>
          <a:xfrm>
            <a:off x="866216" y="1952625"/>
            <a:ext cx="3618868" cy="432197"/>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138" name="Google Shape;138;p20"/>
          <p:cNvSpPr txBox="1">
            <a:spLocks noGrp="1"/>
          </p:cNvSpPr>
          <p:nvPr>
            <p:ph type="body" idx="2"/>
          </p:nvPr>
        </p:nvSpPr>
        <p:spPr>
          <a:xfrm>
            <a:off x="866215" y="2384822"/>
            <a:ext cx="3618868" cy="2130029"/>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39" name="Google Shape;139;p20"/>
          <p:cNvSpPr txBox="1">
            <a:spLocks noGrp="1"/>
          </p:cNvSpPr>
          <p:nvPr>
            <p:ph type="body" idx="3"/>
          </p:nvPr>
        </p:nvSpPr>
        <p:spPr>
          <a:xfrm>
            <a:off x="4656534" y="1952625"/>
            <a:ext cx="3618869" cy="432197"/>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800"/>
              </a:spcBef>
              <a:spcAft>
                <a:spcPts val="0"/>
              </a:spcAft>
              <a:buSzPts val="1400"/>
              <a:buNone/>
              <a:defRPr sz="1800" b="0">
                <a:solidFill>
                  <a:schemeClr val="accent1"/>
                </a:solidFill>
              </a:defRPr>
            </a:lvl1pPr>
            <a:lvl2pPr marL="914400" lvl="1" indent="-228600" algn="l">
              <a:lnSpc>
                <a:spcPct val="100000"/>
              </a:lnSpc>
              <a:spcBef>
                <a:spcPts val="800"/>
              </a:spcBef>
              <a:spcAft>
                <a:spcPts val="0"/>
              </a:spcAft>
              <a:buSzPts val="1200"/>
              <a:buNone/>
              <a:defRPr sz="1500" b="1"/>
            </a:lvl2pPr>
            <a:lvl3pPr marL="1371600" lvl="2" indent="-228600" algn="l">
              <a:lnSpc>
                <a:spcPct val="100000"/>
              </a:lnSpc>
              <a:spcBef>
                <a:spcPts val="800"/>
              </a:spcBef>
              <a:spcAft>
                <a:spcPts val="0"/>
              </a:spcAft>
              <a:buSzPts val="1100"/>
              <a:buNone/>
              <a:defRPr sz="1400" b="1"/>
            </a:lvl3pPr>
            <a:lvl4pPr marL="1828800" lvl="3" indent="-228600" algn="l">
              <a:lnSpc>
                <a:spcPct val="100000"/>
              </a:lnSpc>
              <a:spcBef>
                <a:spcPts val="800"/>
              </a:spcBef>
              <a:spcAft>
                <a:spcPts val="0"/>
              </a:spcAft>
              <a:buSzPts val="1000"/>
              <a:buNone/>
              <a:defRPr sz="1200" b="1"/>
            </a:lvl4pPr>
            <a:lvl5pPr marL="2286000" lvl="4" indent="-228600" algn="l">
              <a:lnSpc>
                <a:spcPct val="100000"/>
              </a:lnSpc>
              <a:spcBef>
                <a:spcPts val="800"/>
              </a:spcBef>
              <a:spcAft>
                <a:spcPts val="0"/>
              </a:spcAft>
              <a:buSzPts val="1000"/>
              <a:buNone/>
              <a:defRPr sz="1200" b="1"/>
            </a:lvl5pPr>
            <a:lvl6pPr marL="2743200" lvl="5" indent="-228600" algn="l">
              <a:lnSpc>
                <a:spcPct val="100000"/>
              </a:lnSpc>
              <a:spcBef>
                <a:spcPts val="800"/>
              </a:spcBef>
              <a:spcAft>
                <a:spcPts val="0"/>
              </a:spcAft>
              <a:buSzPts val="1000"/>
              <a:buNone/>
              <a:defRPr sz="1200" b="1"/>
            </a:lvl6pPr>
            <a:lvl7pPr marL="3200400" lvl="6" indent="-228600" algn="l">
              <a:lnSpc>
                <a:spcPct val="100000"/>
              </a:lnSpc>
              <a:spcBef>
                <a:spcPts val="800"/>
              </a:spcBef>
              <a:spcAft>
                <a:spcPts val="0"/>
              </a:spcAft>
              <a:buSzPts val="1000"/>
              <a:buNone/>
              <a:defRPr sz="1200" b="1"/>
            </a:lvl7pPr>
            <a:lvl8pPr marL="3657600" lvl="7" indent="-228600" algn="l">
              <a:lnSpc>
                <a:spcPct val="100000"/>
              </a:lnSpc>
              <a:spcBef>
                <a:spcPts val="800"/>
              </a:spcBef>
              <a:spcAft>
                <a:spcPts val="0"/>
              </a:spcAft>
              <a:buSzPts val="1000"/>
              <a:buNone/>
              <a:defRPr sz="1200" b="1"/>
            </a:lvl8pPr>
            <a:lvl9pPr marL="4114800" lvl="8" indent="-228600" algn="l">
              <a:lnSpc>
                <a:spcPct val="100000"/>
              </a:lnSpc>
              <a:spcBef>
                <a:spcPts val="800"/>
              </a:spcBef>
              <a:spcAft>
                <a:spcPts val="0"/>
              </a:spcAft>
              <a:buSzPts val="1000"/>
              <a:buNone/>
              <a:defRPr sz="1200" b="1"/>
            </a:lvl9pPr>
          </a:lstStyle>
          <a:p>
            <a:endParaRPr/>
          </a:p>
        </p:txBody>
      </p:sp>
      <p:sp>
        <p:nvSpPr>
          <p:cNvPr id="140" name="Google Shape;140;p20"/>
          <p:cNvSpPr txBox="1">
            <a:spLocks noGrp="1"/>
          </p:cNvSpPr>
          <p:nvPr>
            <p:ph type="body" idx="4"/>
          </p:nvPr>
        </p:nvSpPr>
        <p:spPr>
          <a:xfrm>
            <a:off x="4656533" y="2384822"/>
            <a:ext cx="3618869" cy="2130029"/>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800"/>
              </a:spcBef>
              <a:spcAft>
                <a:spcPts val="0"/>
              </a:spcAft>
              <a:buSzPts val="1100"/>
              <a:buChar char="►"/>
              <a:defRPr/>
            </a:lvl1pPr>
            <a:lvl2pPr marL="914400" lvl="1" indent="-298450" algn="l">
              <a:lnSpc>
                <a:spcPct val="100000"/>
              </a:lnSpc>
              <a:spcBef>
                <a:spcPts val="800"/>
              </a:spcBef>
              <a:spcAft>
                <a:spcPts val="0"/>
              </a:spcAft>
              <a:buSzPts val="1100"/>
              <a:buChar char="►"/>
              <a:defRPr/>
            </a:lvl2pPr>
            <a:lvl3pPr marL="1371600" lvl="2" indent="-298450" algn="l">
              <a:lnSpc>
                <a:spcPct val="100000"/>
              </a:lnSpc>
              <a:spcBef>
                <a:spcPts val="800"/>
              </a:spcBef>
              <a:spcAft>
                <a:spcPts val="0"/>
              </a:spcAft>
              <a:buSzPts val="1100"/>
              <a:buChar char="►"/>
              <a:defRPr/>
            </a:lvl3pPr>
            <a:lvl4pPr marL="1828800" lvl="3" indent="-298450" algn="l">
              <a:lnSpc>
                <a:spcPct val="100000"/>
              </a:lnSpc>
              <a:spcBef>
                <a:spcPts val="800"/>
              </a:spcBef>
              <a:spcAft>
                <a:spcPts val="0"/>
              </a:spcAft>
              <a:buSzPts val="1100"/>
              <a:buChar char="►"/>
              <a:defRPr/>
            </a:lvl4pPr>
            <a:lvl5pPr marL="2286000" lvl="4" indent="-298450" algn="l">
              <a:lnSpc>
                <a:spcPct val="100000"/>
              </a:lnSpc>
              <a:spcBef>
                <a:spcPts val="800"/>
              </a:spcBef>
              <a:spcAft>
                <a:spcPts val="0"/>
              </a:spcAft>
              <a:buSzPts val="1100"/>
              <a:buChar char="►"/>
              <a:defRPr/>
            </a:lvl5pPr>
            <a:lvl6pPr marL="2743200" lvl="5" indent="-298450" algn="l">
              <a:lnSpc>
                <a:spcPct val="100000"/>
              </a:lnSpc>
              <a:spcBef>
                <a:spcPts val="800"/>
              </a:spcBef>
              <a:spcAft>
                <a:spcPts val="0"/>
              </a:spcAft>
              <a:buSzPts val="1100"/>
              <a:buChar char="►"/>
              <a:defRPr/>
            </a:lvl6pPr>
            <a:lvl7pPr marL="3200400" lvl="6" indent="-298450" algn="l">
              <a:lnSpc>
                <a:spcPct val="100000"/>
              </a:lnSpc>
              <a:spcBef>
                <a:spcPts val="800"/>
              </a:spcBef>
              <a:spcAft>
                <a:spcPts val="0"/>
              </a:spcAft>
              <a:buSzPts val="1100"/>
              <a:buChar char="►"/>
              <a:defRPr/>
            </a:lvl7pPr>
            <a:lvl8pPr marL="3657600" lvl="7" indent="-298450" algn="l">
              <a:lnSpc>
                <a:spcPct val="100000"/>
              </a:lnSpc>
              <a:spcBef>
                <a:spcPts val="800"/>
              </a:spcBef>
              <a:spcAft>
                <a:spcPts val="0"/>
              </a:spcAft>
              <a:buSzPts val="1100"/>
              <a:buChar char="►"/>
              <a:defRPr/>
            </a:lvl8pPr>
            <a:lvl9pPr marL="4114800" lvl="8" indent="-298450" algn="l">
              <a:lnSpc>
                <a:spcPct val="100000"/>
              </a:lnSpc>
              <a:spcBef>
                <a:spcPts val="800"/>
              </a:spcBef>
              <a:spcAft>
                <a:spcPts val="0"/>
              </a:spcAft>
              <a:buSzPts val="1100"/>
              <a:buChar char="►"/>
              <a:defRPr/>
            </a:lvl9pPr>
          </a:lstStyle>
          <a:p>
            <a:endParaRPr/>
          </a:p>
        </p:txBody>
      </p:sp>
      <p:sp>
        <p:nvSpPr>
          <p:cNvPr id="141" name="Google Shape;141;p20"/>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20"/>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3" name="Google Shape;143;p20"/>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866215" y="730251"/>
            <a:ext cx="6571060" cy="530223"/>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21"/>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21"/>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8" name="Google Shape;148;p21"/>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68"/>
        <p:cNvGrpSpPr/>
        <p:nvPr/>
      </p:nvGrpSpPr>
      <p:grpSpPr>
        <a:xfrm>
          <a:off x="0" y="0"/>
          <a:ext cx="0" cy="0"/>
          <a:chOff x="0" y="0"/>
          <a:chExt cx="0" cy="0"/>
        </a:xfrm>
      </p:grpSpPr>
      <p:grpSp>
        <p:nvGrpSpPr>
          <p:cNvPr id="169" name="Google Shape;169;p23"/>
          <p:cNvGrpSpPr/>
          <p:nvPr/>
        </p:nvGrpSpPr>
        <p:grpSpPr>
          <a:xfrm>
            <a:off x="0" y="-1780"/>
            <a:ext cx="9144000" cy="5150270"/>
            <a:chOff x="0" y="-2373"/>
            <a:chExt cx="12192000" cy="6867027"/>
          </a:xfrm>
        </p:grpSpPr>
        <p:sp>
          <p:nvSpPr>
            <p:cNvPr id="170" name="Google Shape;170;p2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3"/>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3"/>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3"/>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3"/>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3"/>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3"/>
            <p:cNvSpPr/>
            <p:nvPr/>
          </p:nvSpPr>
          <p:spPr>
            <a:xfrm>
              <a:off x="6172200" y="402165"/>
              <a:ext cx="5596465" cy="6053670"/>
            </a:xfrm>
            <a:prstGeom prst="rect">
              <a:avLst/>
            </a:prstGeom>
            <a:solidFill>
              <a:schemeClr val="l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3"/>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78" name="Google Shape;178;p23"/>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80" name="Google Shape;180;p23"/>
          <p:cNvSpPr txBox="1">
            <a:spLocks noGrp="1"/>
          </p:cNvSpPr>
          <p:nvPr>
            <p:ph type="title"/>
          </p:nvPr>
        </p:nvSpPr>
        <p:spPr>
          <a:xfrm>
            <a:off x="865430" y="1269999"/>
            <a:ext cx="2895195" cy="1301751"/>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lt2"/>
              </a:buClr>
              <a:buSzPts val="2700"/>
              <a:buFont typeface="Century Gothic"/>
              <a:buNone/>
              <a:defRPr sz="27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1" name="Google Shape;181;p23"/>
          <p:cNvSpPr>
            <a:spLocks noGrp="1"/>
          </p:cNvSpPr>
          <p:nvPr>
            <p:ph type="pic" idx="2"/>
          </p:nvPr>
        </p:nvSpPr>
        <p:spPr>
          <a:xfrm>
            <a:off x="4910902" y="857250"/>
            <a:ext cx="2420395" cy="3429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82" name="Google Shape;182;p23"/>
          <p:cNvSpPr txBox="1">
            <a:spLocks noGrp="1"/>
          </p:cNvSpPr>
          <p:nvPr>
            <p:ph type="body" idx="1"/>
          </p:nvPr>
        </p:nvSpPr>
        <p:spPr>
          <a:xfrm>
            <a:off x="866216" y="2743200"/>
            <a:ext cx="2894409" cy="10287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800"/>
              <a:buNone/>
              <a:defRPr sz="1100">
                <a:solidFill>
                  <a:schemeClr val="accent1"/>
                </a:solidFill>
              </a:defRPr>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183" name="Google Shape;183;p23"/>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4" name="Google Shape;184;p23"/>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5" name="Google Shape;185;p23"/>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3"/>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87"/>
        <p:cNvGrpSpPr/>
        <p:nvPr/>
      </p:nvGrpSpPr>
      <p:grpSpPr>
        <a:xfrm>
          <a:off x="0" y="0"/>
          <a:ext cx="0" cy="0"/>
          <a:chOff x="0" y="0"/>
          <a:chExt cx="0" cy="0"/>
        </a:xfrm>
      </p:grpSpPr>
      <p:grpSp>
        <p:nvGrpSpPr>
          <p:cNvPr id="188" name="Google Shape;188;p24"/>
          <p:cNvGrpSpPr/>
          <p:nvPr/>
        </p:nvGrpSpPr>
        <p:grpSpPr>
          <a:xfrm>
            <a:off x="0" y="-1780"/>
            <a:ext cx="9144000" cy="5150270"/>
            <a:chOff x="0" y="-2373"/>
            <a:chExt cx="12192000" cy="6867027"/>
          </a:xfrm>
        </p:grpSpPr>
        <p:sp>
          <p:nvSpPr>
            <p:cNvPr id="189" name="Google Shape;189;p2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4"/>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4"/>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4"/>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4"/>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4"/>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4"/>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4"/>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7" name="Google Shape;197;p2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8" name="Google Shape;198;p24"/>
          <p:cNvSpPr txBox="1">
            <a:spLocks noGrp="1"/>
          </p:cNvSpPr>
          <p:nvPr>
            <p:ph type="title"/>
          </p:nvPr>
        </p:nvSpPr>
        <p:spPr>
          <a:xfrm>
            <a:off x="866217" y="3725006"/>
            <a:ext cx="6619243" cy="425053"/>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lt2"/>
              </a:buClr>
              <a:buSzPts val="1800"/>
              <a:buFont typeface="Century Gothic"/>
              <a:buNone/>
              <a:defRPr sz="18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9" name="Google Shape;199;p24"/>
          <p:cNvSpPr>
            <a:spLocks noGrp="1"/>
          </p:cNvSpPr>
          <p:nvPr>
            <p:ph type="pic" idx="2"/>
          </p:nvPr>
        </p:nvSpPr>
        <p:spPr>
          <a:xfrm>
            <a:off x="866216" y="514350"/>
            <a:ext cx="6619244" cy="2571750"/>
          </a:xfrm>
          <a:prstGeom prst="roundRect">
            <a:avLst>
              <a:gd name="adj" fmla="val 1858"/>
            </a:avLst>
          </a:prstGeom>
          <a:noFill/>
          <a:ln>
            <a:noFill/>
          </a:ln>
          <a:effectLst>
            <a:outerShdw blurRad="50800" dist="50800" dir="5400000" algn="tl" rotWithShape="0">
              <a:srgbClr val="000000">
                <a:alpha val="42352"/>
              </a:srgbClr>
            </a:outerShdw>
          </a:effectLst>
        </p:spPr>
      </p:sp>
      <p:sp>
        <p:nvSpPr>
          <p:cNvPr id="200" name="Google Shape;200;p24"/>
          <p:cNvSpPr txBox="1">
            <a:spLocks noGrp="1"/>
          </p:cNvSpPr>
          <p:nvPr>
            <p:ph type="body" idx="1"/>
          </p:nvPr>
        </p:nvSpPr>
        <p:spPr>
          <a:xfrm>
            <a:off x="866217" y="4152499"/>
            <a:ext cx="6619242" cy="370284"/>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700"/>
              <a:buNone/>
              <a:defRPr sz="900">
                <a:solidFill>
                  <a:schemeClr val="accent1"/>
                </a:solidFill>
              </a:defRPr>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01" name="Google Shape;201;p24"/>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p24"/>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3" name="Google Shape;203;p24"/>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4"/>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205"/>
        <p:cNvGrpSpPr/>
        <p:nvPr/>
      </p:nvGrpSpPr>
      <p:grpSpPr>
        <a:xfrm>
          <a:off x="0" y="0"/>
          <a:ext cx="0" cy="0"/>
          <a:chOff x="0" y="0"/>
          <a:chExt cx="0" cy="0"/>
        </a:xfrm>
      </p:grpSpPr>
      <p:grpSp>
        <p:nvGrpSpPr>
          <p:cNvPr id="206" name="Google Shape;206;p25"/>
          <p:cNvGrpSpPr/>
          <p:nvPr/>
        </p:nvGrpSpPr>
        <p:grpSpPr>
          <a:xfrm>
            <a:off x="0" y="-1780"/>
            <a:ext cx="9144000" cy="5150270"/>
            <a:chOff x="0" y="-2373"/>
            <a:chExt cx="12192000" cy="6867027"/>
          </a:xfrm>
        </p:grpSpPr>
        <p:sp>
          <p:nvSpPr>
            <p:cNvPr id="207" name="Google Shape;207;p2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5"/>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5"/>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5"/>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5"/>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5"/>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5"/>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5"/>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215" name="Google Shape;215;p25"/>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16" name="Google Shape;216;p25"/>
          <p:cNvSpPr txBox="1">
            <a:spLocks noGrp="1"/>
          </p:cNvSpPr>
          <p:nvPr>
            <p:ph type="title"/>
          </p:nvPr>
        </p:nvSpPr>
        <p:spPr>
          <a:xfrm>
            <a:off x="866215" y="797562"/>
            <a:ext cx="6619244" cy="1034816"/>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2"/>
              </a:buClr>
              <a:buSzPts val="3000"/>
              <a:buFont typeface="Century Gothic"/>
              <a:buNone/>
              <a:defRPr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7" name="Google Shape;217;p25"/>
          <p:cNvSpPr txBox="1">
            <a:spLocks noGrp="1"/>
          </p:cNvSpPr>
          <p:nvPr>
            <p:ph type="body" idx="1"/>
          </p:nvPr>
        </p:nvSpPr>
        <p:spPr>
          <a:xfrm>
            <a:off x="866215" y="2657475"/>
            <a:ext cx="6619244" cy="1857375"/>
          </a:xfrm>
          <a:prstGeom prst="rect">
            <a:avLst/>
          </a:prstGeom>
          <a:noFill/>
          <a:ln>
            <a:noFill/>
          </a:ln>
        </p:spPr>
        <p:txBody>
          <a:bodyPr spcFirstLastPara="1" wrap="square" lIns="68575" tIns="34275" rIns="68575" bIns="34275" anchor="ctr" anchorCtr="0">
            <a:normAutofit/>
          </a:bodyPr>
          <a:lstStyle>
            <a:lvl1pPr marL="457200" lvl="0" indent="-228600" algn="l">
              <a:lnSpc>
                <a:spcPct val="100000"/>
              </a:lnSpc>
              <a:spcBef>
                <a:spcPts val="800"/>
              </a:spcBef>
              <a:spcAft>
                <a:spcPts val="0"/>
              </a:spcAft>
              <a:buSzPts val="1100"/>
              <a:buNone/>
              <a:defRPr sz="1400"/>
            </a:lvl1pPr>
            <a:lvl2pPr marL="914400" lvl="1" indent="-228600" algn="l">
              <a:lnSpc>
                <a:spcPct val="100000"/>
              </a:lnSpc>
              <a:spcBef>
                <a:spcPts val="800"/>
              </a:spcBef>
              <a:spcAft>
                <a:spcPts val="0"/>
              </a:spcAft>
              <a:buSzPts val="700"/>
              <a:buNone/>
              <a:defRPr sz="900"/>
            </a:lvl2pPr>
            <a:lvl3pPr marL="1371600" lvl="2" indent="-228600" algn="l">
              <a:lnSpc>
                <a:spcPct val="100000"/>
              </a:lnSpc>
              <a:spcBef>
                <a:spcPts val="800"/>
              </a:spcBef>
              <a:spcAft>
                <a:spcPts val="0"/>
              </a:spcAft>
              <a:buSzPts val="600"/>
              <a:buNone/>
              <a:defRPr sz="800"/>
            </a:lvl3pPr>
            <a:lvl4pPr marL="1828800" lvl="3" indent="-228600" algn="l">
              <a:lnSpc>
                <a:spcPct val="100000"/>
              </a:lnSpc>
              <a:spcBef>
                <a:spcPts val="800"/>
              </a:spcBef>
              <a:spcAft>
                <a:spcPts val="0"/>
              </a:spcAft>
              <a:buSzPts val="500"/>
              <a:buNone/>
              <a:defRPr sz="700"/>
            </a:lvl4pPr>
            <a:lvl5pPr marL="2286000" lvl="4" indent="-228600" algn="l">
              <a:lnSpc>
                <a:spcPct val="100000"/>
              </a:lnSpc>
              <a:spcBef>
                <a:spcPts val="800"/>
              </a:spcBef>
              <a:spcAft>
                <a:spcPts val="0"/>
              </a:spcAft>
              <a:buSzPts val="500"/>
              <a:buNone/>
              <a:defRPr sz="700"/>
            </a:lvl5pPr>
            <a:lvl6pPr marL="2743200" lvl="5" indent="-228600" algn="l">
              <a:lnSpc>
                <a:spcPct val="100000"/>
              </a:lnSpc>
              <a:spcBef>
                <a:spcPts val="800"/>
              </a:spcBef>
              <a:spcAft>
                <a:spcPts val="0"/>
              </a:spcAft>
              <a:buSzPts val="500"/>
              <a:buNone/>
              <a:defRPr sz="700"/>
            </a:lvl6pPr>
            <a:lvl7pPr marL="3200400" lvl="6" indent="-228600" algn="l">
              <a:lnSpc>
                <a:spcPct val="100000"/>
              </a:lnSpc>
              <a:spcBef>
                <a:spcPts val="800"/>
              </a:spcBef>
              <a:spcAft>
                <a:spcPts val="0"/>
              </a:spcAft>
              <a:buSzPts val="500"/>
              <a:buNone/>
              <a:defRPr sz="700"/>
            </a:lvl7pPr>
            <a:lvl8pPr marL="3657600" lvl="7" indent="-228600" algn="l">
              <a:lnSpc>
                <a:spcPct val="100000"/>
              </a:lnSpc>
              <a:spcBef>
                <a:spcPts val="800"/>
              </a:spcBef>
              <a:spcAft>
                <a:spcPts val="0"/>
              </a:spcAft>
              <a:buSzPts val="500"/>
              <a:buNone/>
              <a:defRPr sz="700"/>
            </a:lvl8pPr>
            <a:lvl9pPr marL="4114800" lvl="8" indent="-228600" algn="l">
              <a:lnSpc>
                <a:spcPct val="100000"/>
              </a:lnSpc>
              <a:spcBef>
                <a:spcPts val="800"/>
              </a:spcBef>
              <a:spcAft>
                <a:spcPts val="0"/>
              </a:spcAft>
              <a:buSzPts val="500"/>
              <a:buNone/>
              <a:defRPr sz="700"/>
            </a:lvl9pPr>
          </a:lstStyle>
          <a:p>
            <a:endParaRPr/>
          </a:p>
        </p:txBody>
      </p:sp>
      <p:sp>
        <p:nvSpPr>
          <p:cNvPr id="218" name="Google Shape;218;p25"/>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9" name="Google Shape;219;p25"/>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0" name="Google Shape;220;p25"/>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5"/>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grpSp>
        <p:nvGrpSpPr>
          <p:cNvPr id="51" name="Google Shape;51;p13"/>
          <p:cNvGrpSpPr/>
          <p:nvPr/>
        </p:nvGrpSpPr>
        <p:grpSpPr>
          <a:xfrm>
            <a:off x="0" y="-1780"/>
            <a:ext cx="9144000" cy="5150270"/>
            <a:chOff x="0" y="-2373"/>
            <a:chExt cx="12192000" cy="6867027"/>
          </a:xfrm>
        </p:grpSpPr>
        <p:sp>
          <p:nvSpPr>
            <p:cNvPr id="52" name="Google Shape;52;p13"/>
            <p:cNvSpPr/>
            <p:nvPr/>
          </p:nvSpPr>
          <p:spPr>
            <a:xfrm>
              <a:off x="0" y="0"/>
              <a:ext cx="12192000" cy="6858000"/>
            </a:xfrm>
            <a:prstGeom prst="rect">
              <a:avLst/>
            </a:prstGeom>
            <a:blipFill rotWithShape="1">
              <a:blip r:embed="rId18">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3"/>
            <p:cNvSpPr/>
            <p:nvPr/>
          </p:nvSpPr>
          <p:spPr>
            <a:xfrm>
              <a:off x="3220" y="2667000"/>
              <a:ext cx="4191000" cy="4191000"/>
            </a:xfrm>
            <a:prstGeom prst="ellipse">
              <a:avLst/>
            </a:prstGeom>
            <a:gradFill>
              <a:gsLst>
                <a:gs pos="0">
                  <a:srgbClr val="F7F7F7">
                    <a:alpha val="10588"/>
                  </a:srgbClr>
                </a:gs>
                <a:gs pos="36000">
                  <a:srgbClr val="F7F7F7">
                    <a:alpha val="9411"/>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3"/>
            <p:cNvSpPr/>
            <p:nvPr/>
          </p:nvSpPr>
          <p:spPr>
            <a:xfrm>
              <a:off x="1750" y="2895600"/>
              <a:ext cx="2362200" cy="2362200"/>
            </a:xfrm>
            <a:prstGeom prst="ellipse">
              <a:avLst/>
            </a:prstGeom>
            <a:gradFill>
              <a:gsLst>
                <a:gs pos="0">
                  <a:srgbClr val="F7F7F7">
                    <a:alpha val="7450"/>
                  </a:srgbClr>
                </a:gs>
                <a:gs pos="36000">
                  <a:srgbClr val="F7F7F7">
                    <a:alpha val="7450"/>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3"/>
            <p:cNvSpPr/>
            <p:nvPr/>
          </p:nvSpPr>
          <p:spPr>
            <a:xfrm>
              <a:off x="8609012" y="1676400"/>
              <a:ext cx="2819400" cy="2819400"/>
            </a:xfrm>
            <a:prstGeom prst="ellipse">
              <a:avLst/>
            </a:prstGeom>
            <a:gradFill>
              <a:gsLst>
                <a:gs pos="0">
                  <a:srgbClr val="F7F7F7">
                    <a:alpha val="6274"/>
                  </a:srgbClr>
                </a:gs>
                <a:gs pos="36000">
                  <a:srgbClr val="F7F7F7">
                    <a:alpha val="5490"/>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3"/>
            <p:cNvSpPr/>
            <p:nvPr/>
          </p:nvSpPr>
          <p:spPr>
            <a:xfrm>
              <a:off x="7999412" y="-2373"/>
              <a:ext cx="1600200" cy="1600200"/>
            </a:xfrm>
            <a:prstGeom prst="ellipse">
              <a:avLst/>
            </a:prstGeom>
            <a:gradFill>
              <a:gsLst>
                <a:gs pos="0">
                  <a:srgbClr val="F7F7F7">
                    <a:alpha val="13333"/>
                  </a:srgbClr>
                </a:gs>
                <a:gs pos="36000">
                  <a:srgbClr val="F7F7F7">
                    <a:alpha val="6274"/>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3"/>
            <p:cNvSpPr/>
            <p:nvPr/>
          </p:nvSpPr>
          <p:spPr>
            <a:xfrm>
              <a:off x="8609012" y="5874054"/>
              <a:ext cx="990600" cy="990600"/>
            </a:xfrm>
            <a:prstGeom prst="ellipse">
              <a:avLst/>
            </a:prstGeom>
            <a:gradFill>
              <a:gsLst>
                <a:gs pos="0">
                  <a:srgbClr val="F7F7F7">
                    <a:alpha val="13333"/>
                  </a:srgbClr>
                </a:gs>
                <a:gs pos="36000">
                  <a:srgbClr val="F7F7F7">
                    <a:alpha val="6274"/>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3"/>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3"/>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60" name="Google Shape;60;p1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61" name="Google Shape;61;p13"/>
          <p:cNvSpPr txBox="1">
            <a:spLocks noGrp="1"/>
          </p:cNvSpPr>
          <p:nvPr>
            <p:ph type="title"/>
          </p:nvPr>
        </p:nvSpPr>
        <p:spPr>
          <a:xfrm>
            <a:off x="866215" y="730251"/>
            <a:ext cx="6571060" cy="530223"/>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lt2"/>
              </a:buClr>
              <a:buSzPts val="2700"/>
              <a:buFont typeface="Century Gothic"/>
              <a:buNone/>
              <a:defRPr sz="27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62" name="Google Shape;62;p13"/>
          <p:cNvSpPr txBox="1">
            <a:spLocks noGrp="1"/>
          </p:cNvSpPr>
          <p:nvPr>
            <p:ph type="body" idx="1"/>
          </p:nvPr>
        </p:nvSpPr>
        <p:spPr>
          <a:xfrm>
            <a:off x="866216" y="1952625"/>
            <a:ext cx="6571059" cy="2562225"/>
          </a:xfrm>
          <a:prstGeom prst="rect">
            <a:avLst/>
          </a:prstGeom>
          <a:noFill/>
          <a:ln>
            <a:noFill/>
          </a:ln>
        </p:spPr>
        <p:txBody>
          <a:bodyPr spcFirstLastPara="1" wrap="square" lIns="68575" tIns="34275" rIns="68575" bIns="34275" anchor="t" anchorCtr="0">
            <a:normAutofit/>
          </a:bodyPr>
          <a:lstStyle>
            <a:lvl1pPr marL="457200" marR="0" lvl="0" indent="-298450" algn="l" rtl="0">
              <a:lnSpc>
                <a:spcPct val="100000"/>
              </a:lnSpc>
              <a:spcBef>
                <a:spcPts val="800"/>
              </a:spcBef>
              <a:spcAft>
                <a:spcPts val="0"/>
              </a:spcAft>
              <a:buClr>
                <a:schemeClr val="accent1"/>
              </a:buClr>
              <a:buSzPts val="1100"/>
              <a:buFont typeface="Noto Sans Symbols"/>
              <a:buChar char="►"/>
              <a:defRPr sz="1400" b="0" i="0" u="none" strike="noStrike" cap="none">
                <a:solidFill>
                  <a:srgbClr val="3F3F3F"/>
                </a:solidFill>
                <a:latin typeface="Century Gothic"/>
                <a:ea typeface="Century Gothic"/>
                <a:cs typeface="Century Gothic"/>
                <a:sym typeface="Century Gothic"/>
              </a:defRPr>
            </a:lvl1pPr>
            <a:lvl2pPr marL="914400" marR="0" lvl="1" indent="-292100" algn="l" rtl="0">
              <a:lnSpc>
                <a:spcPct val="100000"/>
              </a:lnSpc>
              <a:spcBef>
                <a:spcPts val="800"/>
              </a:spcBef>
              <a:spcAft>
                <a:spcPts val="0"/>
              </a:spcAft>
              <a:buClr>
                <a:schemeClr val="accent1"/>
              </a:buClr>
              <a:buSzPts val="1000"/>
              <a:buFont typeface="Noto Sans Symbols"/>
              <a:buChar char="►"/>
              <a:defRPr sz="1200" b="0" i="0" u="none" strike="noStrike" cap="none">
                <a:solidFill>
                  <a:srgbClr val="3F3F3F"/>
                </a:solidFill>
                <a:latin typeface="Century Gothic"/>
                <a:ea typeface="Century Gothic"/>
                <a:cs typeface="Century Gothic"/>
                <a:sym typeface="Century Gothic"/>
              </a:defRPr>
            </a:lvl2pPr>
            <a:lvl3pPr marL="1371600" marR="0" lvl="2" indent="-279400" algn="l" rtl="0">
              <a:lnSpc>
                <a:spcPct val="100000"/>
              </a:lnSpc>
              <a:spcBef>
                <a:spcPts val="800"/>
              </a:spcBef>
              <a:spcAft>
                <a:spcPts val="0"/>
              </a:spcAft>
              <a:buClr>
                <a:schemeClr val="accent1"/>
              </a:buClr>
              <a:buSzPts val="800"/>
              <a:buFont typeface="Noto Sans Symbols"/>
              <a:buChar char="►"/>
              <a:defRPr sz="1100" b="0" i="0" u="none" strike="noStrike" cap="none">
                <a:solidFill>
                  <a:srgbClr val="3F3F3F"/>
                </a:solidFill>
                <a:latin typeface="Century Gothic"/>
                <a:ea typeface="Century Gothic"/>
                <a:cs typeface="Century Gothic"/>
                <a:sym typeface="Century Gothic"/>
              </a:defRPr>
            </a:lvl3pPr>
            <a:lvl4pPr marL="1828800" marR="0" lvl="3"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4pPr>
            <a:lvl5pPr marL="2286000" marR="0" lvl="4"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63" name="Google Shape;63;p13"/>
          <p:cNvSpPr txBox="1">
            <a:spLocks noGrp="1"/>
          </p:cNvSpPr>
          <p:nvPr>
            <p:ph type="dt" idx="10"/>
          </p:nvPr>
        </p:nvSpPr>
        <p:spPr>
          <a:xfrm>
            <a:off x="7988204" y="4795546"/>
            <a:ext cx="742949" cy="228599"/>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000000"/>
              </a:buClr>
              <a:buSzPts val="1100"/>
              <a:buFont typeface="Arial"/>
              <a:buNone/>
              <a:defRPr sz="8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13"/>
          <p:cNvSpPr txBox="1">
            <a:spLocks noGrp="1"/>
          </p:cNvSpPr>
          <p:nvPr>
            <p:ph type="ftr" idx="11"/>
          </p:nvPr>
        </p:nvSpPr>
        <p:spPr>
          <a:xfrm>
            <a:off x="396269" y="4793878"/>
            <a:ext cx="2894846" cy="228601"/>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00000"/>
              </a:buClr>
              <a:buSzPts val="1100"/>
              <a:buFont typeface="Arial"/>
              <a:buNone/>
              <a:defRPr sz="8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65" name="Google Shape;65;p13"/>
          <p:cNvSpPr/>
          <p:nvPr/>
        </p:nvSpPr>
        <p:spPr>
          <a:xfrm>
            <a:off x="7828359" y="0"/>
            <a:ext cx="514350" cy="85725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3"/>
          <p:cNvSpPr txBox="1">
            <a:spLocks noGrp="1"/>
          </p:cNvSpPr>
          <p:nvPr>
            <p:ph type="sldNum" idx="12"/>
          </p:nvPr>
        </p:nvSpPr>
        <p:spPr>
          <a:xfrm>
            <a:off x="7764405" y="221797"/>
            <a:ext cx="628649" cy="575765"/>
          </a:xfrm>
          <a:prstGeom prst="rect">
            <a:avLst/>
          </a:prstGeom>
          <a:noFill/>
          <a:ln>
            <a:noFill/>
          </a:ln>
        </p:spPr>
        <p:txBody>
          <a:bodyPr spcFirstLastPara="1" wrap="square" lIns="68575" tIns="34275" rIns="68575" bIns="34275" anchor="b" anchorCtr="0">
            <a:noAutofit/>
          </a:bodyPr>
          <a:lstStyle>
            <a:lvl1pPr marL="0" marR="0" lvl="0"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100"/>
              <a:buFont typeface="Arial"/>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9" r:id="rId15"/>
    <p:sldLayoutId id="2147483681"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1"/>
          <p:cNvSpPr txBox="1">
            <a:spLocks noGrp="1"/>
          </p:cNvSpPr>
          <p:nvPr>
            <p:ph type="ctrTitle"/>
          </p:nvPr>
        </p:nvSpPr>
        <p:spPr>
          <a:xfrm>
            <a:off x="1262378" y="857250"/>
            <a:ext cx="6619244" cy="2541913"/>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rgbClr val="FFFFFF"/>
              </a:buClr>
              <a:buSzPts val="4200"/>
              <a:buFont typeface="Century Gothic"/>
              <a:buNone/>
            </a:pPr>
            <a:r>
              <a:rPr lang="en" sz="4900" dirty="0">
                <a:solidFill>
                  <a:srgbClr val="FFFFFF"/>
                </a:solidFill>
              </a:rPr>
              <a:t>Weight-Neutral Patient Advocate Program</a:t>
            </a:r>
            <a:br>
              <a:rPr lang="en" sz="4200" dirty="0">
                <a:solidFill>
                  <a:srgbClr val="FFFFFF"/>
                </a:solidFill>
              </a:rPr>
            </a:br>
            <a:br>
              <a:rPr lang="en" sz="4200" dirty="0">
                <a:solidFill>
                  <a:srgbClr val="FFFFFF"/>
                </a:solidFill>
              </a:rPr>
            </a:br>
            <a:r>
              <a:rPr lang="en" sz="4200" dirty="0">
                <a:solidFill>
                  <a:srgbClr val="FFFFFF"/>
                </a:solidFill>
              </a:rPr>
              <a:t>Module 2</a:t>
            </a:r>
            <a:br>
              <a:rPr lang="en" sz="4200" dirty="0">
                <a:solidFill>
                  <a:srgbClr val="FFFFFF"/>
                </a:solidFill>
              </a:rPr>
            </a:br>
            <a:r>
              <a:rPr lang="en" sz="4200" dirty="0">
                <a:solidFill>
                  <a:srgbClr val="FFFFFF"/>
                </a:solidFill>
              </a:rPr>
              <a:t>The Weight Centric and </a:t>
            </a:r>
            <a:br>
              <a:rPr lang="en" sz="4200" dirty="0">
                <a:solidFill>
                  <a:srgbClr val="FFFFFF"/>
                </a:solidFill>
              </a:rPr>
            </a:br>
            <a:r>
              <a:rPr lang="en" sz="4200" dirty="0">
                <a:solidFill>
                  <a:srgbClr val="FFFFFF"/>
                </a:solidFill>
              </a:rPr>
              <a:t>Weight Neutral Paradigms</a:t>
            </a:r>
            <a:endParaRPr dirty="0"/>
          </a:p>
        </p:txBody>
      </p:sp>
      <p:sp>
        <p:nvSpPr>
          <p:cNvPr id="300" name="Google Shape;300;p31"/>
          <p:cNvSpPr txBox="1">
            <a:spLocks noGrp="1"/>
          </p:cNvSpPr>
          <p:nvPr>
            <p:ph type="subTitle" idx="1"/>
          </p:nvPr>
        </p:nvSpPr>
        <p:spPr>
          <a:xfrm>
            <a:off x="1262378" y="3930638"/>
            <a:ext cx="6619244" cy="621699"/>
          </a:xfrm>
          <a:prstGeom prst="rect">
            <a:avLst/>
          </a:prstGeom>
          <a:noFill/>
          <a:ln w="9525" cap="flat" cmpd="sng">
            <a:solidFill>
              <a:schemeClr val="accent1"/>
            </a:solidFill>
            <a:prstDash val="solid"/>
            <a:round/>
            <a:headEnd type="none" w="sm" len="sm"/>
            <a:tailEnd type="none" w="sm" len="sm"/>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1300"/>
              <a:buNone/>
            </a:pPr>
            <a:r>
              <a:rPr lang="en" sz="1700" dirty="0">
                <a:solidFill>
                  <a:schemeClr val="bg1"/>
                </a:solidFill>
              </a:rPr>
              <a:t>Ragen Chastain</a:t>
            </a:r>
            <a:br>
              <a:rPr lang="en" sz="1700" dirty="0">
                <a:solidFill>
                  <a:schemeClr val="bg1"/>
                </a:solidFill>
              </a:rPr>
            </a:br>
            <a:r>
              <a:rPr lang="en" sz="1700" dirty="0">
                <a:solidFill>
                  <a:schemeClr val="bg1"/>
                </a:solidFill>
              </a:rPr>
              <a:t>Ragen@WeightAndHealthcare.com</a:t>
            </a:r>
            <a:endParaRPr dirty="0">
              <a:solidFill>
                <a:schemeClr val="bg1"/>
              </a:solidFill>
            </a:endParaRPr>
          </a:p>
        </p:txBody>
      </p:sp>
      <p:sp>
        <p:nvSpPr>
          <p:cNvPr id="301" name="Google Shape;301;p31"/>
          <p:cNvSpPr txBox="1">
            <a:spLocks noGrp="1"/>
          </p:cNvSpPr>
          <p:nvPr>
            <p:ph type="sldNum" idx="12"/>
          </p:nvPr>
        </p:nvSpPr>
        <p:spPr>
          <a:xfrm>
            <a:off x="7763256" y="219456"/>
            <a:ext cx="628649" cy="575765"/>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SzPts val="21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9660-72FB-4393-B86D-7EF4A67D220D}"/>
              </a:ext>
            </a:extLst>
          </p:cNvPr>
          <p:cNvSpPr>
            <a:spLocks noGrp="1"/>
          </p:cNvSpPr>
          <p:nvPr>
            <p:ph type="title"/>
          </p:nvPr>
        </p:nvSpPr>
        <p:spPr>
          <a:xfrm>
            <a:off x="384951" y="627123"/>
            <a:ext cx="6571060" cy="530223"/>
          </a:xfrm>
        </p:spPr>
        <p:txBody>
          <a:bodyPr/>
          <a:lstStyle/>
          <a:p>
            <a:pPr lvl="0"/>
            <a:r>
              <a:rPr lang="en-US" dirty="0"/>
              <a:t>The 5-10% weight loss myth</a:t>
            </a:r>
          </a:p>
        </p:txBody>
      </p:sp>
      <p:sp>
        <p:nvSpPr>
          <p:cNvPr id="3" name="Content Placeholder 2">
            <a:extLst>
              <a:ext uri="{FF2B5EF4-FFF2-40B4-BE49-F238E27FC236}">
                <a16:creationId xmlns:a16="http://schemas.microsoft.com/office/drawing/2014/main" id="{888B3FF4-F64E-4A32-8771-B96CF25080CD}"/>
              </a:ext>
            </a:extLst>
          </p:cNvPr>
          <p:cNvSpPr>
            <a:spLocks noGrp="1"/>
          </p:cNvSpPr>
          <p:nvPr>
            <p:ph idx="1"/>
          </p:nvPr>
        </p:nvSpPr>
        <p:spPr>
          <a:xfrm>
            <a:off x="251671" y="1717766"/>
            <a:ext cx="8657198" cy="3425735"/>
          </a:xfrm>
        </p:spPr>
        <p:txBody>
          <a:bodyPr>
            <a:normAutofit fontScale="77500" lnSpcReduction="20000"/>
          </a:bodyPr>
          <a:lstStyle/>
          <a:p>
            <a:pPr marL="0" indent="0">
              <a:buNone/>
            </a:pPr>
            <a:r>
              <a:rPr lang="en-US" sz="1800" dirty="0"/>
              <a:t>The Claim: 5-10% weight loss creates clinically meaningful health benefits</a:t>
            </a:r>
          </a:p>
          <a:p>
            <a:pPr marL="0" indent="0">
              <a:buNone/>
            </a:pPr>
            <a:endParaRPr lang="en-US" sz="1575" dirty="0"/>
          </a:p>
          <a:p>
            <a:r>
              <a:rPr lang="en-US" sz="1800" dirty="0"/>
              <a:t>How do we define significant? </a:t>
            </a:r>
          </a:p>
          <a:p>
            <a:pPr lvl="1"/>
            <a:r>
              <a:rPr lang="en-US" sz="1500" dirty="0"/>
              <a:t>The great falling number of “clinically significant” weight loss</a:t>
            </a:r>
          </a:p>
          <a:p>
            <a:pPr lvl="2"/>
            <a:r>
              <a:rPr lang="en-US" sz="1350" dirty="0"/>
              <a:t>Metropolitan Life Insurance height/weight tables</a:t>
            </a:r>
          </a:p>
          <a:p>
            <a:pPr lvl="3"/>
            <a:r>
              <a:rPr lang="en-US" sz="1200" dirty="0"/>
              <a:t>20%</a:t>
            </a:r>
          </a:p>
          <a:p>
            <a:pPr lvl="4"/>
            <a:r>
              <a:rPr lang="en-US" sz="1200" dirty="0"/>
              <a:t>5-10%</a:t>
            </a:r>
          </a:p>
          <a:p>
            <a:pPr lvl="5"/>
            <a:r>
              <a:rPr lang="en-US" sz="1200" dirty="0"/>
              <a:t>3-5%	</a:t>
            </a:r>
          </a:p>
          <a:p>
            <a:pPr marL="1714500" lvl="5" indent="0">
              <a:buNone/>
            </a:pPr>
            <a:endParaRPr lang="en-US" sz="1200" dirty="0"/>
          </a:p>
          <a:p>
            <a:r>
              <a:rPr lang="en-US" sz="1800" dirty="0"/>
              <a:t>How much weight would a 300lb person need to lose to get “health benefits”</a:t>
            </a:r>
          </a:p>
          <a:p>
            <a:pPr lvl="2"/>
            <a:r>
              <a:rPr lang="en-US" sz="1350" dirty="0"/>
              <a:t>1942: At least 150 pounds</a:t>
            </a:r>
          </a:p>
          <a:p>
            <a:pPr lvl="2"/>
            <a:r>
              <a:rPr lang="en-US" sz="1350" dirty="0"/>
              <a:t>1959: 57.6 pounds</a:t>
            </a:r>
          </a:p>
          <a:p>
            <a:pPr lvl="2"/>
            <a:r>
              <a:rPr lang="en-US" sz="1350" dirty="0"/>
              <a:t>1995-2023: 14.4 pounds</a:t>
            </a:r>
          </a:p>
          <a:p>
            <a:pPr lvl="2"/>
            <a:r>
              <a:rPr lang="en-US" sz="1350" dirty="0"/>
              <a:t>Recent guidelines: 8.6 pounds</a:t>
            </a:r>
          </a:p>
          <a:p>
            <a:pPr lvl="1"/>
            <a:endParaRPr lang="en-US" dirty="0"/>
          </a:p>
        </p:txBody>
      </p:sp>
      <p:sp>
        <p:nvSpPr>
          <p:cNvPr id="4" name="Slide Number Placeholder 3">
            <a:extLst>
              <a:ext uri="{FF2B5EF4-FFF2-40B4-BE49-F238E27FC236}">
                <a16:creationId xmlns:a16="http://schemas.microsoft.com/office/drawing/2014/main" id="{9320D52B-EFC8-43CE-BACE-42B01A2AC602}"/>
              </a:ext>
            </a:extLst>
          </p:cNvPr>
          <p:cNvSpPr>
            <a:spLocks noGrp="1"/>
          </p:cNvSpPr>
          <p:nvPr>
            <p:ph type="sldNum" sz="quarter" idx="12"/>
          </p:nvPr>
        </p:nvSpPr>
        <p:spPr/>
        <p:txBody>
          <a:bodyPr/>
          <a:lstStyle/>
          <a:p>
            <a:fld id="{FEA03840-B047-40F7-B044-8C9181D1A293}" type="slidenum">
              <a:rPr lang="en-US" smtClean="0"/>
              <a:t>10</a:t>
            </a:fld>
            <a:endParaRPr lang="en-US"/>
          </a:p>
        </p:txBody>
      </p:sp>
    </p:spTree>
    <p:extLst>
      <p:ext uri="{BB962C8B-B14F-4D97-AF65-F5344CB8AC3E}">
        <p14:creationId xmlns:p14="http://schemas.microsoft.com/office/powerpoint/2010/main" val="214656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B457C-F28C-1462-35A1-74F1F9EAD1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8B7425-A501-04D7-0A43-03046C330637}"/>
              </a:ext>
            </a:extLst>
          </p:cNvPr>
          <p:cNvSpPr>
            <a:spLocks noGrp="1"/>
          </p:cNvSpPr>
          <p:nvPr>
            <p:ph type="title"/>
          </p:nvPr>
        </p:nvSpPr>
        <p:spPr>
          <a:xfrm>
            <a:off x="488080" y="672844"/>
            <a:ext cx="6571060" cy="530223"/>
          </a:xfrm>
        </p:spPr>
        <p:txBody>
          <a:bodyPr/>
          <a:lstStyle/>
          <a:p>
            <a:r>
              <a:rPr lang="en-US" b="0" i="0" dirty="0">
                <a:solidFill>
                  <a:schemeClr val="bg1"/>
                </a:solidFill>
                <a:effectLst/>
              </a:rPr>
              <a:t>The 5-10% </a:t>
            </a:r>
            <a:r>
              <a:rPr lang="en-US" dirty="0">
                <a:solidFill>
                  <a:schemeClr val="bg1"/>
                </a:solidFill>
              </a:rPr>
              <a:t>Weight Loss Myth</a:t>
            </a:r>
            <a:br>
              <a:rPr lang="en-US" dirty="0">
                <a:solidFill>
                  <a:schemeClr val="bg1"/>
                </a:solidFill>
              </a:rPr>
            </a:br>
            <a:r>
              <a:rPr lang="en-US" b="0" i="0" dirty="0">
                <a:solidFill>
                  <a:schemeClr val="bg1"/>
                </a:solidFill>
                <a:effectLst/>
              </a:rPr>
              <a:t>Tomiyama, Ahlstrom, and Mann, 2013</a:t>
            </a:r>
            <a:endParaRPr lang="en-US" dirty="0">
              <a:solidFill>
                <a:schemeClr val="bg1"/>
              </a:solidFill>
            </a:endParaRPr>
          </a:p>
        </p:txBody>
      </p:sp>
      <p:sp>
        <p:nvSpPr>
          <p:cNvPr id="3" name="Content Placeholder 2">
            <a:extLst>
              <a:ext uri="{FF2B5EF4-FFF2-40B4-BE49-F238E27FC236}">
                <a16:creationId xmlns:a16="http://schemas.microsoft.com/office/drawing/2014/main" id="{2670ECAE-3223-62F4-8369-50336FA55083}"/>
              </a:ext>
            </a:extLst>
          </p:cNvPr>
          <p:cNvSpPr>
            <a:spLocks noGrp="1"/>
          </p:cNvSpPr>
          <p:nvPr>
            <p:ph idx="1"/>
          </p:nvPr>
        </p:nvSpPr>
        <p:spPr>
          <a:xfrm>
            <a:off x="555173" y="1717646"/>
            <a:ext cx="7831182" cy="3425854"/>
          </a:xfrm>
        </p:spPr>
        <p:txBody>
          <a:bodyPr>
            <a:normAutofit/>
          </a:bodyPr>
          <a:lstStyle/>
          <a:p>
            <a:pPr indent="-214313"/>
            <a:r>
              <a:rPr lang="en-US" dirty="0"/>
              <a:t>“In correlational analysis we uncovered no clear relationship between weight loss and health outcomes related to hypertension, diabetes or cholesterol, calling into question whether weight change per se had any causal role in the few effects of the diets. Increased exercise, healthier eating, engagement with the health care system, and social support may have played a role instead.”</a:t>
            </a:r>
          </a:p>
          <a:p>
            <a:pPr indent="-214313"/>
            <a:endParaRPr lang="en-US" dirty="0"/>
          </a:p>
          <a:p>
            <a:pPr marL="342900" lvl="1" indent="0">
              <a:buNone/>
            </a:pPr>
            <a:endParaRPr lang="en-US" dirty="0"/>
          </a:p>
        </p:txBody>
      </p:sp>
      <p:sp>
        <p:nvSpPr>
          <p:cNvPr id="24" name="Rectangle 23">
            <a:extLst>
              <a:ext uri="{FF2B5EF4-FFF2-40B4-BE49-F238E27FC236}">
                <a16:creationId xmlns:a16="http://schemas.microsoft.com/office/drawing/2014/main" id="{208BA60F-EFEC-DDF7-976C-79C5402487E1}"/>
              </a:ext>
            </a:extLst>
          </p:cNvPr>
          <p:cNvSpPr/>
          <p:nvPr/>
        </p:nvSpPr>
        <p:spPr>
          <a:xfrm>
            <a:off x="2735026" y="3010885"/>
            <a:ext cx="2833439" cy="509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5" name="Rectangle 24">
            <a:extLst>
              <a:ext uri="{FF2B5EF4-FFF2-40B4-BE49-F238E27FC236}">
                <a16:creationId xmlns:a16="http://schemas.microsoft.com/office/drawing/2014/main" id="{62E3C439-30D9-AA59-84C6-AB5AA46F9702}"/>
              </a:ext>
            </a:extLst>
          </p:cNvPr>
          <p:cNvSpPr/>
          <p:nvPr/>
        </p:nvSpPr>
        <p:spPr>
          <a:xfrm>
            <a:off x="4599654" y="4221628"/>
            <a:ext cx="2833439" cy="509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p>
        </p:txBody>
      </p:sp>
      <p:sp>
        <p:nvSpPr>
          <p:cNvPr id="26" name="Rectangle 25">
            <a:extLst>
              <a:ext uri="{FF2B5EF4-FFF2-40B4-BE49-F238E27FC236}">
                <a16:creationId xmlns:a16="http://schemas.microsoft.com/office/drawing/2014/main" id="{60C57415-EBBB-6D60-62DA-489BEF98C874}"/>
              </a:ext>
            </a:extLst>
          </p:cNvPr>
          <p:cNvSpPr/>
          <p:nvPr/>
        </p:nvSpPr>
        <p:spPr>
          <a:xfrm>
            <a:off x="866215" y="4221628"/>
            <a:ext cx="2833439" cy="509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7" name="TextBox 26">
            <a:extLst>
              <a:ext uri="{FF2B5EF4-FFF2-40B4-BE49-F238E27FC236}">
                <a16:creationId xmlns:a16="http://schemas.microsoft.com/office/drawing/2014/main" id="{027BED34-619B-0108-9311-10232EDE2C09}"/>
              </a:ext>
            </a:extLst>
          </p:cNvPr>
          <p:cNvSpPr txBox="1"/>
          <p:nvPr/>
        </p:nvSpPr>
        <p:spPr>
          <a:xfrm>
            <a:off x="2735026" y="3046265"/>
            <a:ext cx="2926079" cy="461665"/>
          </a:xfrm>
          <a:prstGeom prst="rect">
            <a:avLst/>
          </a:prstGeom>
          <a:noFill/>
        </p:spPr>
        <p:txBody>
          <a:bodyPr wrap="square" rtlCol="0">
            <a:spAutoFit/>
          </a:bodyPr>
          <a:lstStyle/>
          <a:p>
            <a:r>
              <a:rPr lang="en-US" sz="2400" dirty="0"/>
              <a:t>Behavior Changes</a:t>
            </a:r>
          </a:p>
        </p:txBody>
      </p:sp>
      <p:sp>
        <p:nvSpPr>
          <p:cNvPr id="28" name="TextBox 27">
            <a:extLst>
              <a:ext uri="{FF2B5EF4-FFF2-40B4-BE49-F238E27FC236}">
                <a16:creationId xmlns:a16="http://schemas.microsoft.com/office/drawing/2014/main" id="{1FF286D4-6397-808B-03DC-2E9CC048FEDA}"/>
              </a:ext>
            </a:extLst>
          </p:cNvPr>
          <p:cNvSpPr txBox="1"/>
          <p:nvPr/>
        </p:nvSpPr>
        <p:spPr>
          <a:xfrm>
            <a:off x="1146466" y="4280092"/>
            <a:ext cx="2272937" cy="415498"/>
          </a:xfrm>
          <a:prstGeom prst="rect">
            <a:avLst/>
          </a:prstGeom>
          <a:noFill/>
        </p:spPr>
        <p:txBody>
          <a:bodyPr wrap="square" rtlCol="0">
            <a:spAutoFit/>
          </a:bodyPr>
          <a:lstStyle/>
          <a:p>
            <a:r>
              <a:rPr lang="en-US" sz="2100" dirty="0"/>
              <a:t>Health Changes</a:t>
            </a:r>
          </a:p>
        </p:txBody>
      </p:sp>
      <p:sp>
        <p:nvSpPr>
          <p:cNvPr id="29" name="TextBox 28">
            <a:extLst>
              <a:ext uri="{FF2B5EF4-FFF2-40B4-BE49-F238E27FC236}">
                <a16:creationId xmlns:a16="http://schemas.microsoft.com/office/drawing/2014/main" id="{53144D6B-86C8-6ADE-DF56-72BA9BDECA2C}"/>
              </a:ext>
            </a:extLst>
          </p:cNvPr>
          <p:cNvSpPr txBox="1"/>
          <p:nvPr/>
        </p:nvSpPr>
        <p:spPr>
          <a:xfrm>
            <a:off x="4827653" y="4280092"/>
            <a:ext cx="2377441" cy="415498"/>
          </a:xfrm>
          <a:prstGeom prst="rect">
            <a:avLst/>
          </a:prstGeom>
          <a:noFill/>
        </p:spPr>
        <p:txBody>
          <a:bodyPr wrap="square" rtlCol="0">
            <a:spAutoFit/>
          </a:bodyPr>
          <a:lstStyle/>
          <a:p>
            <a:r>
              <a:rPr lang="en-US" sz="2100" dirty="0"/>
              <a:t>Weight Changes</a:t>
            </a:r>
          </a:p>
        </p:txBody>
      </p:sp>
      <p:cxnSp>
        <p:nvCxnSpPr>
          <p:cNvPr id="30" name="Straight Arrow Connector 29">
            <a:extLst>
              <a:ext uri="{FF2B5EF4-FFF2-40B4-BE49-F238E27FC236}">
                <a16:creationId xmlns:a16="http://schemas.microsoft.com/office/drawing/2014/main" id="{D6D60C69-D021-AA68-A360-26D839F1153C}"/>
              </a:ext>
            </a:extLst>
          </p:cNvPr>
          <p:cNvCxnSpPr>
            <a:cxnSpLocks/>
          </p:cNvCxnSpPr>
          <p:nvPr/>
        </p:nvCxnSpPr>
        <p:spPr>
          <a:xfrm flipH="1">
            <a:off x="2516697" y="3509821"/>
            <a:ext cx="1635048" cy="6429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8DA2E3E-A0F0-5161-5604-D4DC79C48022}"/>
              </a:ext>
            </a:extLst>
          </p:cNvPr>
          <p:cNvCxnSpPr>
            <a:cxnSpLocks/>
          </p:cNvCxnSpPr>
          <p:nvPr/>
        </p:nvCxnSpPr>
        <p:spPr>
          <a:xfrm>
            <a:off x="4152016" y="3509821"/>
            <a:ext cx="1634777" cy="6533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21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328E-5312-4F98-93BC-F7C3895AE002}"/>
              </a:ext>
            </a:extLst>
          </p:cNvPr>
          <p:cNvSpPr>
            <a:spLocks noGrp="1"/>
          </p:cNvSpPr>
          <p:nvPr>
            <p:ph type="title"/>
          </p:nvPr>
        </p:nvSpPr>
        <p:spPr>
          <a:xfrm>
            <a:off x="460393" y="570898"/>
            <a:ext cx="7129365" cy="546360"/>
          </a:xfrm>
        </p:spPr>
        <p:txBody>
          <a:bodyPr/>
          <a:lstStyle/>
          <a:p>
            <a:r>
              <a:rPr lang="en-US" dirty="0"/>
              <a:t>How the research misleads us</a:t>
            </a:r>
          </a:p>
        </p:txBody>
      </p:sp>
      <p:sp>
        <p:nvSpPr>
          <p:cNvPr id="3" name="Content Placeholder 2">
            <a:extLst>
              <a:ext uri="{FF2B5EF4-FFF2-40B4-BE49-F238E27FC236}">
                <a16:creationId xmlns:a16="http://schemas.microsoft.com/office/drawing/2014/main" id="{3938B8E3-F366-48DB-8F78-80782494CD77}"/>
              </a:ext>
            </a:extLst>
          </p:cNvPr>
          <p:cNvSpPr>
            <a:spLocks noGrp="1"/>
          </p:cNvSpPr>
          <p:nvPr>
            <p:ph idx="1"/>
          </p:nvPr>
        </p:nvSpPr>
        <p:spPr>
          <a:xfrm>
            <a:off x="251116" y="1550800"/>
            <a:ext cx="6571060" cy="2562225"/>
          </a:xfrm>
        </p:spPr>
        <p:txBody>
          <a:bodyPr>
            <a:noAutofit/>
          </a:bodyPr>
          <a:lstStyle/>
          <a:p>
            <a:r>
              <a:rPr lang="en-US" sz="1800" dirty="0"/>
              <a:t>Short-term focus</a:t>
            </a:r>
          </a:p>
          <a:p>
            <a:r>
              <a:rPr lang="en-US" sz="1800" dirty="0"/>
              <a:t>Ignores drop-out rates</a:t>
            </a:r>
          </a:p>
          <a:p>
            <a:r>
              <a:rPr lang="en-US" sz="1800" dirty="0"/>
              <a:t>Poor design/inappropriate conclusions</a:t>
            </a:r>
          </a:p>
          <a:p>
            <a:r>
              <a:rPr lang="en-US" sz="1800" dirty="0"/>
              <a:t>Example: Weight Watchers/WW</a:t>
            </a:r>
          </a:p>
          <a:p>
            <a:pPr lvl="1"/>
            <a:r>
              <a:rPr lang="en-US" dirty="0"/>
              <a:t>“Although it costs more, </a:t>
            </a:r>
            <a:br>
              <a:rPr lang="en-US" dirty="0"/>
            </a:br>
            <a:r>
              <a:rPr lang="en-US" dirty="0"/>
              <a:t>modelling suggests that </a:t>
            </a:r>
            <a:br>
              <a:rPr lang="en-US" dirty="0"/>
            </a:br>
            <a:r>
              <a:rPr lang="en-US" dirty="0"/>
              <a:t>the 52-week </a:t>
            </a:r>
            <a:r>
              <a:rPr lang="en-US" dirty="0" err="1"/>
              <a:t>programme</a:t>
            </a:r>
            <a:r>
              <a:rPr lang="en-US" dirty="0"/>
              <a:t> </a:t>
            </a:r>
            <a:br>
              <a:rPr lang="en-US" dirty="0"/>
            </a:br>
            <a:r>
              <a:rPr lang="en-US" dirty="0"/>
              <a:t>is cost-effective in the </a:t>
            </a:r>
            <a:br>
              <a:rPr lang="en-US" dirty="0"/>
            </a:br>
            <a:r>
              <a:rPr lang="en-US" dirty="0"/>
              <a:t>longer term”</a:t>
            </a:r>
            <a:endParaRPr lang="en-US" sz="1500" dirty="0"/>
          </a:p>
        </p:txBody>
      </p:sp>
      <p:sp>
        <p:nvSpPr>
          <p:cNvPr id="4" name="Slide Number Placeholder 3">
            <a:extLst>
              <a:ext uri="{FF2B5EF4-FFF2-40B4-BE49-F238E27FC236}">
                <a16:creationId xmlns:a16="http://schemas.microsoft.com/office/drawing/2014/main" id="{1F3AF721-9465-4669-9924-45D152D8DC7D}"/>
              </a:ext>
            </a:extLst>
          </p:cNvPr>
          <p:cNvSpPr>
            <a:spLocks noGrp="1"/>
          </p:cNvSpPr>
          <p:nvPr>
            <p:ph type="sldNum" sz="quarter" idx="12"/>
          </p:nvPr>
        </p:nvSpPr>
        <p:spPr/>
        <p:txBody>
          <a:bodyPr/>
          <a:lstStyle/>
          <a:p>
            <a:fld id="{FEA03840-B047-40F7-B044-8C9181D1A293}" type="slidenum">
              <a:rPr lang="en-US" smtClean="0"/>
              <a:t>12</a:t>
            </a:fld>
            <a:endParaRPr lang="en-US" dirty="0"/>
          </a:p>
        </p:txBody>
      </p:sp>
      <p:pic>
        <p:nvPicPr>
          <p:cNvPr id="6" name="Picture 5" descr="Chart, line chart&#10;&#10;Description automatically generated">
            <a:extLst>
              <a:ext uri="{FF2B5EF4-FFF2-40B4-BE49-F238E27FC236}">
                <a16:creationId xmlns:a16="http://schemas.microsoft.com/office/drawing/2014/main" id="{7AAC6C06-08DC-7F8A-55E0-8E3E2943F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2114" y="2637782"/>
            <a:ext cx="5021887" cy="2455145"/>
          </a:xfrm>
          <a:prstGeom prst="rect">
            <a:avLst/>
          </a:prstGeom>
        </p:spPr>
      </p:pic>
    </p:spTree>
    <p:extLst>
      <p:ext uri="{BB962C8B-B14F-4D97-AF65-F5344CB8AC3E}">
        <p14:creationId xmlns:p14="http://schemas.microsoft.com/office/powerpoint/2010/main" val="17863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B4B26-82D7-4B3F-ACDA-4BB1B2E1250E}"/>
              </a:ext>
            </a:extLst>
          </p:cNvPr>
          <p:cNvSpPr>
            <a:spLocks noGrp="1"/>
          </p:cNvSpPr>
          <p:nvPr>
            <p:ph type="title"/>
          </p:nvPr>
        </p:nvSpPr>
        <p:spPr>
          <a:xfrm>
            <a:off x="536206" y="599622"/>
            <a:ext cx="6571060" cy="530223"/>
          </a:xfrm>
        </p:spPr>
        <p:txBody>
          <a:bodyPr/>
          <a:lstStyle/>
          <a:p>
            <a:r>
              <a:rPr lang="en-US" dirty="0"/>
              <a:t>Control Error 2:</a:t>
            </a:r>
            <a:br>
              <a:rPr lang="en-US" dirty="0"/>
            </a:br>
            <a:r>
              <a:rPr lang="en-US" dirty="0"/>
              <a:t>Effects of Weight Cycling</a:t>
            </a:r>
          </a:p>
        </p:txBody>
      </p:sp>
      <p:sp>
        <p:nvSpPr>
          <p:cNvPr id="3" name="Content Placeholder 2">
            <a:extLst>
              <a:ext uri="{FF2B5EF4-FFF2-40B4-BE49-F238E27FC236}">
                <a16:creationId xmlns:a16="http://schemas.microsoft.com/office/drawing/2014/main" id="{F526B640-F515-402A-87C8-C4555821F508}"/>
              </a:ext>
            </a:extLst>
          </p:cNvPr>
          <p:cNvSpPr>
            <a:spLocks noGrp="1"/>
          </p:cNvSpPr>
          <p:nvPr>
            <p:ph idx="1"/>
          </p:nvPr>
        </p:nvSpPr>
        <p:spPr>
          <a:xfrm>
            <a:off x="684773" y="1662340"/>
            <a:ext cx="8009997" cy="3481160"/>
          </a:xfrm>
        </p:spPr>
        <p:txBody>
          <a:bodyPr>
            <a:normAutofit/>
          </a:bodyPr>
          <a:lstStyle/>
          <a:p>
            <a:r>
              <a:rPr lang="en-US" dirty="0"/>
              <a:t>The risks associated with weight cycling are very much the same as those associated with obesity </a:t>
            </a:r>
          </a:p>
          <a:p>
            <a:pPr marL="0" indent="0">
              <a:buNone/>
            </a:pPr>
            <a:r>
              <a:rPr lang="en-US" sz="750" dirty="0"/>
              <a:t>Gaesser and Angadi, Obesity treatment: Weight loss versus increasing fitness and physical activity for reducing health risks</a:t>
            </a:r>
            <a:br>
              <a:rPr lang="en-US" dirty="0"/>
            </a:br>
            <a:endParaRPr lang="en-US" dirty="0"/>
          </a:p>
          <a:p>
            <a:r>
              <a:rPr lang="en-US" dirty="0"/>
              <a:t>Attempts to lose weight typically result in weight cycling…</a:t>
            </a:r>
          </a:p>
          <a:p>
            <a:pPr lvl="1"/>
            <a:r>
              <a:rPr lang="en-US" dirty="0"/>
              <a:t>weight cycling results in increased inflammation, which in turn is known to increase risk for many obesity-associated diseases. </a:t>
            </a:r>
          </a:p>
          <a:p>
            <a:pPr lvl="1"/>
            <a:r>
              <a:rPr lang="en-US" dirty="0"/>
              <a:t>weight cycling is associated with T2D, Hypertension, CVD, and increased mortality risk. </a:t>
            </a:r>
          </a:p>
          <a:p>
            <a:endParaRPr lang="en-US" dirty="0"/>
          </a:p>
          <a:p>
            <a:r>
              <a:rPr lang="en-US" dirty="0"/>
              <a:t>“Weight cycling can account for all of the excess mortality associated with obesity in both the Framingham Heart Study and the National Health and Nutrition Examination Survey (NHANES).” </a:t>
            </a:r>
          </a:p>
          <a:p>
            <a:pPr marL="0" indent="0">
              <a:buNone/>
            </a:pPr>
            <a:r>
              <a:rPr lang="en-US" sz="750" dirty="0"/>
              <a:t>-Bacon and Aprhramor, Weight Science: Evaluating the Evidence for a Paradigm Shift</a:t>
            </a:r>
          </a:p>
          <a:p>
            <a:pPr marL="0" indent="0">
              <a:buNone/>
            </a:pPr>
            <a:endParaRPr lang="en-US" dirty="0"/>
          </a:p>
        </p:txBody>
      </p:sp>
      <p:sp>
        <p:nvSpPr>
          <p:cNvPr id="4" name="Slide Number Placeholder 3">
            <a:extLst>
              <a:ext uri="{FF2B5EF4-FFF2-40B4-BE49-F238E27FC236}">
                <a16:creationId xmlns:a16="http://schemas.microsoft.com/office/drawing/2014/main" id="{AB018CDA-12D0-462A-B1E9-CA4CA0D98EE0}"/>
              </a:ext>
            </a:extLst>
          </p:cNvPr>
          <p:cNvSpPr>
            <a:spLocks noGrp="1"/>
          </p:cNvSpPr>
          <p:nvPr>
            <p:ph type="sldNum" sz="quarter" idx="12"/>
          </p:nvPr>
        </p:nvSpPr>
        <p:spPr/>
        <p:txBody>
          <a:bodyPr/>
          <a:lstStyle/>
          <a:p>
            <a:fld id="{FEA03840-B047-40F7-B044-8C9181D1A293}" type="slidenum">
              <a:rPr lang="en-US" smtClean="0"/>
              <a:t>13</a:t>
            </a:fld>
            <a:endParaRPr lang="en-US" dirty="0"/>
          </a:p>
        </p:txBody>
      </p:sp>
    </p:spTree>
    <p:extLst>
      <p:ext uri="{BB962C8B-B14F-4D97-AF65-F5344CB8AC3E}">
        <p14:creationId xmlns:p14="http://schemas.microsoft.com/office/powerpoint/2010/main" val="17012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A5BE-1C84-4509-873A-1B064E82BC97}"/>
              </a:ext>
            </a:extLst>
          </p:cNvPr>
          <p:cNvSpPr>
            <a:spLocks noGrp="1"/>
          </p:cNvSpPr>
          <p:nvPr>
            <p:ph type="title"/>
          </p:nvPr>
        </p:nvSpPr>
        <p:spPr>
          <a:xfrm>
            <a:off x="515580" y="627123"/>
            <a:ext cx="6571060" cy="530223"/>
          </a:xfrm>
        </p:spPr>
        <p:txBody>
          <a:bodyPr/>
          <a:lstStyle/>
          <a:p>
            <a:r>
              <a:rPr lang="en-US" dirty="0"/>
              <a:t>Basic Premise Error Part 1</a:t>
            </a:r>
          </a:p>
        </p:txBody>
      </p:sp>
      <p:sp>
        <p:nvSpPr>
          <p:cNvPr id="3" name="Content Placeholder 2">
            <a:extLst>
              <a:ext uri="{FF2B5EF4-FFF2-40B4-BE49-F238E27FC236}">
                <a16:creationId xmlns:a16="http://schemas.microsoft.com/office/drawing/2014/main" id="{FAE1FB2E-5F36-4FF9-BC45-BA7BB8F11D29}"/>
              </a:ext>
            </a:extLst>
          </p:cNvPr>
          <p:cNvSpPr>
            <a:spLocks noGrp="1"/>
          </p:cNvSpPr>
          <p:nvPr>
            <p:ph idx="1"/>
          </p:nvPr>
        </p:nvSpPr>
        <p:spPr>
          <a:xfrm>
            <a:off x="866215" y="1795870"/>
            <a:ext cx="7870592" cy="3433355"/>
          </a:xfrm>
        </p:spPr>
        <p:txBody>
          <a:bodyPr>
            <a:normAutofit/>
          </a:bodyPr>
          <a:lstStyle/>
          <a:p>
            <a:r>
              <a:rPr lang="en-US" sz="2100" dirty="0"/>
              <a:t>If higher-weight patients experience a health issue more often than thinner patients, then their body size is to blame </a:t>
            </a:r>
          </a:p>
          <a:p>
            <a:pPr lvl="1"/>
            <a:r>
              <a:rPr lang="en-US" sz="1950" dirty="0"/>
              <a:t>Correlation/Causation</a:t>
            </a:r>
          </a:p>
          <a:p>
            <a:pPr lvl="1"/>
            <a:r>
              <a:rPr lang="en-US" sz="1950" dirty="0"/>
              <a:t>Testing rate</a:t>
            </a:r>
          </a:p>
          <a:p>
            <a:pPr lvl="1"/>
            <a:r>
              <a:rPr lang="en-US" sz="1950" dirty="0"/>
              <a:t>Confounding variables </a:t>
            </a:r>
          </a:p>
          <a:p>
            <a:pPr lvl="1"/>
            <a:r>
              <a:rPr lang="en-US" sz="2100" dirty="0">
                <a:latin typeface="Century Gothic" panose="020B0502020202020204" pitchFamily="34" charset="0"/>
                <a:cs typeface="Times New Roman" panose="02020603050405020304" pitchFamily="18" charset="0"/>
              </a:rPr>
              <a:t>The war on baldness</a:t>
            </a:r>
          </a:p>
          <a:p>
            <a:pPr marL="342900" lvl="1" indent="0">
              <a:buNone/>
            </a:pPr>
            <a:endParaRPr lang="en-US" sz="1950" dirty="0"/>
          </a:p>
        </p:txBody>
      </p:sp>
      <p:sp>
        <p:nvSpPr>
          <p:cNvPr id="4" name="Slide Number Placeholder 3">
            <a:extLst>
              <a:ext uri="{FF2B5EF4-FFF2-40B4-BE49-F238E27FC236}">
                <a16:creationId xmlns:a16="http://schemas.microsoft.com/office/drawing/2014/main" id="{57FF86E2-A17D-4176-9EDD-82ADC0D24E3A}"/>
              </a:ext>
            </a:extLst>
          </p:cNvPr>
          <p:cNvSpPr>
            <a:spLocks noGrp="1"/>
          </p:cNvSpPr>
          <p:nvPr>
            <p:ph type="sldNum" sz="quarter" idx="12"/>
          </p:nvPr>
        </p:nvSpPr>
        <p:spPr/>
        <p:txBody>
          <a:bodyPr/>
          <a:lstStyle/>
          <a:p>
            <a:fld id="{FEA03840-B047-40F7-B044-8C9181D1A293}" type="slidenum">
              <a:rPr lang="en-US" smtClean="0"/>
              <a:t>14</a:t>
            </a:fld>
            <a:endParaRPr lang="en-US" dirty="0"/>
          </a:p>
        </p:txBody>
      </p:sp>
    </p:spTree>
    <p:extLst>
      <p:ext uri="{BB962C8B-B14F-4D97-AF65-F5344CB8AC3E}">
        <p14:creationId xmlns:p14="http://schemas.microsoft.com/office/powerpoint/2010/main" val="60667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A6DA3-3FE9-494E-9778-14E942B241AE}"/>
              </a:ext>
            </a:extLst>
          </p:cNvPr>
          <p:cNvSpPr>
            <a:spLocks noGrp="1"/>
          </p:cNvSpPr>
          <p:nvPr>
            <p:ph type="title"/>
          </p:nvPr>
        </p:nvSpPr>
        <p:spPr>
          <a:xfrm>
            <a:off x="481205" y="613373"/>
            <a:ext cx="6571060" cy="530223"/>
          </a:xfrm>
        </p:spPr>
        <p:txBody>
          <a:bodyPr/>
          <a:lstStyle/>
          <a:p>
            <a:r>
              <a:rPr lang="en-US" dirty="0"/>
              <a:t>Case Study– H1N1	</a:t>
            </a:r>
          </a:p>
        </p:txBody>
      </p:sp>
      <p:sp>
        <p:nvSpPr>
          <p:cNvPr id="3" name="Content Placeholder 2">
            <a:extLst>
              <a:ext uri="{FF2B5EF4-FFF2-40B4-BE49-F238E27FC236}">
                <a16:creationId xmlns:a16="http://schemas.microsoft.com/office/drawing/2014/main" id="{74CF8AF1-6699-45DB-8235-5CBD51B5E98C}"/>
              </a:ext>
            </a:extLst>
          </p:cNvPr>
          <p:cNvSpPr>
            <a:spLocks noGrp="1"/>
          </p:cNvSpPr>
          <p:nvPr>
            <p:ph idx="1"/>
          </p:nvPr>
        </p:nvSpPr>
        <p:spPr>
          <a:xfrm>
            <a:off x="866215" y="1800225"/>
            <a:ext cx="8020610" cy="3743325"/>
          </a:xfrm>
        </p:spPr>
        <p:txBody>
          <a:bodyPr/>
          <a:lstStyle/>
          <a:p>
            <a:r>
              <a:rPr lang="en-US" dirty="0">
                <a:solidFill>
                  <a:schemeClr val="tx1"/>
                </a:solidFill>
                <a:latin typeface="Century Gothic" panose="020B0502020202020204" pitchFamily="34" charset="0"/>
              </a:rPr>
              <a:t>During the 2009 H1N1 outbreak, there was a strong correlation between fatness and negative outcomes</a:t>
            </a:r>
          </a:p>
          <a:p>
            <a:endParaRPr lang="en-US" dirty="0">
              <a:solidFill>
                <a:schemeClr val="tx1"/>
              </a:solidFill>
              <a:latin typeface="Century Gothic" panose="020B0502020202020204" pitchFamily="34" charset="0"/>
            </a:endParaRPr>
          </a:p>
          <a:p>
            <a:r>
              <a:rPr lang="en-US" dirty="0">
                <a:solidFill>
                  <a:schemeClr val="tx1"/>
                </a:solidFill>
                <a:latin typeface="Century Gothic" panose="020B0502020202020204" pitchFamily="34" charset="0"/>
              </a:rPr>
              <a:t>After the outbreak a study was conducted. It found that thin people were given earlier antiviral treatment than fat people and that:</a:t>
            </a:r>
          </a:p>
          <a:p>
            <a:pPr marL="158750" indent="0">
              <a:buNone/>
            </a:pPr>
            <a:r>
              <a:rPr lang="en-US" dirty="0">
                <a:solidFill>
                  <a:schemeClr val="tx1"/>
                </a:solidFill>
                <a:latin typeface="Century Gothic" panose="020B0502020202020204" pitchFamily="34" charset="0"/>
              </a:rPr>
              <a:t>	</a:t>
            </a:r>
            <a:r>
              <a:rPr lang="en-US" b="0" i="0">
                <a:solidFill>
                  <a:schemeClr val="tx1"/>
                </a:solidFill>
                <a:effectLst/>
                <a:latin typeface="Century Gothic" panose="020B0502020202020204" pitchFamily="34" charset="0"/>
              </a:rPr>
              <a:t>“</a:t>
            </a:r>
            <a:r>
              <a:rPr lang="en-US" b="0" i="0" dirty="0">
                <a:solidFill>
                  <a:schemeClr val="tx1"/>
                </a:solidFill>
                <a:effectLst/>
                <a:latin typeface="Century Gothic" panose="020B0502020202020204" pitchFamily="34" charset="0"/>
              </a:rPr>
              <a:t>After adjustment for early antiviral treatment, relationship between ob</a:t>
            </a:r>
            <a:r>
              <a:rPr lang="en-US" dirty="0">
                <a:solidFill>
                  <a:schemeClr val="tx1"/>
                </a:solidFill>
                <a:latin typeface="Century Gothic" panose="020B0502020202020204" pitchFamily="34" charset="0"/>
              </a:rPr>
              <a:t>e</a:t>
            </a:r>
            <a:r>
              <a:rPr lang="en-US" b="0" i="0" dirty="0">
                <a:solidFill>
                  <a:schemeClr val="tx1"/>
                </a:solidFill>
                <a:effectLst/>
                <a:latin typeface="Century Gothic" panose="020B0502020202020204" pitchFamily="34" charset="0"/>
              </a:rPr>
              <a:t>sity </a:t>
            </a:r>
            <a:r>
              <a:rPr lang="en-US" b="0" i="0">
                <a:solidFill>
                  <a:schemeClr val="tx1"/>
                </a:solidFill>
                <a:effectLst/>
                <a:latin typeface="Century Gothic" panose="020B0502020202020204" pitchFamily="34" charset="0"/>
              </a:rPr>
              <a:t>and 	poor </a:t>
            </a:r>
            <a:r>
              <a:rPr lang="en-US" b="0" i="0" dirty="0">
                <a:solidFill>
                  <a:schemeClr val="tx1"/>
                </a:solidFill>
                <a:effectLst/>
                <a:latin typeface="Century Gothic" panose="020B0502020202020204" pitchFamily="34" charset="0"/>
              </a:rPr>
              <a:t>outcomes disappeared.”</a:t>
            </a:r>
            <a:endParaRPr lang="en-US" dirty="0">
              <a:solidFill>
                <a:schemeClr val="tx1"/>
              </a:solidFill>
              <a:latin typeface="Century Gothic" panose="020B0502020202020204" pitchFamily="34" charset="0"/>
            </a:endParaRPr>
          </a:p>
          <a:p>
            <a:endParaRPr lang="en-US" b="0" i="0" dirty="0">
              <a:solidFill>
                <a:schemeClr val="tx1"/>
              </a:solidFill>
              <a:effectLst/>
              <a:latin typeface="Century Gothic" panose="020B0502020202020204" pitchFamily="34" charset="0"/>
            </a:endParaRPr>
          </a:p>
          <a:p>
            <a:pPr marL="0" indent="0">
              <a:buNone/>
            </a:pPr>
            <a:r>
              <a:rPr lang="en-US" b="0" i="0" dirty="0">
                <a:solidFill>
                  <a:schemeClr val="tx1"/>
                </a:solidFill>
                <a:effectLst/>
                <a:latin typeface="Century Gothic" panose="020B0502020202020204" pitchFamily="34" charset="0"/>
              </a:rPr>
              <a:t>Sun et. al. </a:t>
            </a:r>
            <a:br>
              <a:rPr lang="en-US" b="0" i="0" dirty="0">
                <a:solidFill>
                  <a:schemeClr val="tx1"/>
                </a:solidFill>
                <a:effectLst/>
                <a:latin typeface="Century Gothic" panose="020B0502020202020204" pitchFamily="34" charset="0"/>
              </a:rPr>
            </a:br>
            <a:r>
              <a:rPr lang="en-US" b="0" i="0" dirty="0">
                <a:solidFill>
                  <a:schemeClr val="tx1"/>
                </a:solidFill>
                <a:effectLst/>
                <a:latin typeface="Century Gothic" panose="020B0502020202020204" pitchFamily="34" charset="0"/>
              </a:rPr>
              <a:t>Weight and prognosis for influenza A(H1N1)pdm09 infection during the pandemic period between 2009 and 2011: a systematic review of observational studies with meta-analysis</a:t>
            </a:r>
            <a:endParaRPr lang="en-US" dirty="0">
              <a:solidFill>
                <a:schemeClr val="tx1"/>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13CE3CBD-4E73-408F-8241-A460C2B36472}"/>
              </a:ext>
            </a:extLst>
          </p:cNvPr>
          <p:cNvSpPr>
            <a:spLocks noGrp="1"/>
          </p:cNvSpPr>
          <p:nvPr>
            <p:ph type="sldNum" sz="quarter" idx="12"/>
          </p:nvPr>
        </p:nvSpPr>
        <p:spPr/>
        <p:txBody>
          <a:bodyPr/>
          <a:lstStyle/>
          <a:p>
            <a:fld id="{FEA03840-B047-40F7-B044-8C9181D1A293}" type="slidenum">
              <a:rPr lang="en-US" smtClean="0"/>
              <a:t>15</a:t>
            </a:fld>
            <a:endParaRPr lang="en-US" dirty="0"/>
          </a:p>
        </p:txBody>
      </p:sp>
    </p:spTree>
    <p:extLst>
      <p:ext uri="{BB962C8B-B14F-4D97-AF65-F5344CB8AC3E}">
        <p14:creationId xmlns:p14="http://schemas.microsoft.com/office/powerpoint/2010/main" val="4065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A5BE-1C84-4509-873A-1B064E82BC97}"/>
              </a:ext>
            </a:extLst>
          </p:cNvPr>
          <p:cNvSpPr>
            <a:spLocks noGrp="1"/>
          </p:cNvSpPr>
          <p:nvPr>
            <p:ph type="title"/>
          </p:nvPr>
        </p:nvSpPr>
        <p:spPr>
          <a:xfrm>
            <a:off x="501830" y="620248"/>
            <a:ext cx="6571060" cy="530223"/>
          </a:xfrm>
        </p:spPr>
        <p:txBody>
          <a:bodyPr/>
          <a:lstStyle/>
          <a:p>
            <a:r>
              <a:rPr lang="en-US" dirty="0"/>
              <a:t>The Basic Premise Error Part 2</a:t>
            </a:r>
          </a:p>
        </p:txBody>
      </p:sp>
      <p:sp>
        <p:nvSpPr>
          <p:cNvPr id="3" name="Content Placeholder 2">
            <a:extLst>
              <a:ext uri="{FF2B5EF4-FFF2-40B4-BE49-F238E27FC236}">
                <a16:creationId xmlns:a16="http://schemas.microsoft.com/office/drawing/2014/main" id="{FAE1FB2E-5F36-4FF9-BC45-BA7BB8F11D29}"/>
              </a:ext>
            </a:extLst>
          </p:cNvPr>
          <p:cNvSpPr>
            <a:spLocks noGrp="1"/>
          </p:cNvSpPr>
          <p:nvPr>
            <p:ph idx="1"/>
          </p:nvPr>
        </p:nvSpPr>
        <p:spPr>
          <a:xfrm>
            <a:off x="391886" y="1795870"/>
            <a:ext cx="8344921" cy="3433355"/>
          </a:xfrm>
        </p:spPr>
        <p:txBody>
          <a:bodyPr>
            <a:normAutofit/>
          </a:bodyPr>
          <a:lstStyle/>
          <a:p>
            <a:r>
              <a:rPr lang="en-US" sz="1800" dirty="0"/>
              <a:t>If higher-weight patients experience a health condition more often, or if a healthcare intervention is less effective for them, the solution is to make them into thin(ner) patients</a:t>
            </a:r>
          </a:p>
          <a:p>
            <a:pPr lvl="1"/>
            <a:r>
              <a:rPr lang="en-US" sz="1500" dirty="0">
                <a:latin typeface="Century Gothic" panose="020B0502020202020204" pitchFamily="34" charset="0"/>
                <a:cs typeface="Times New Roman" panose="02020603050405020304" pitchFamily="18" charset="0"/>
              </a:rPr>
              <a:t>People of the same weight have different health statuses and vice versa</a:t>
            </a:r>
          </a:p>
          <a:p>
            <a:pPr lvl="1"/>
            <a:r>
              <a:rPr lang="en-US" sz="1500" dirty="0">
                <a:latin typeface="Century Gothic" panose="020B0502020202020204" pitchFamily="34" charset="0"/>
                <a:cs typeface="Times New Roman" panose="02020603050405020304" pitchFamily="18" charset="0"/>
              </a:rPr>
              <a:t>Weight changes without health changes/health changes without weight changes</a:t>
            </a:r>
          </a:p>
          <a:p>
            <a:pPr lvl="1"/>
            <a:r>
              <a:rPr lang="en-US" sz="1500" dirty="0">
                <a:latin typeface="Century Gothic" panose="020B0502020202020204" pitchFamily="34" charset="0"/>
                <a:cs typeface="Times New Roman" panose="02020603050405020304" pitchFamily="18" charset="0"/>
              </a:rPr>
              <a:t>Success rate of intentional weight loss interventions</a:t>
            </a:r>
          </a:p>
          <a:p>
            <a:pPr lvl="1"/>
            <a:r>
              <a:rPr lang="en-US" sz="1500" dirty="0">
                <a:latin typeface="Century Gothic" panose="020B0502020202020204" pitchFamily="34" charset="0"/>
                <a:cs typeface="Times New Roman" panose="02020603050405020304" pitchFamily="18" charset="0"/>
              </a:rPr>
              <a:t>Patients need help now – not at some indeterminate, hypothetical time in the future</a:t>
            </a:r>
          </a:p>
        </p:txBody>
      </p:sp>
      <p:sp>
        <p:nvSpPr>
          <p:cNvPr id="4" name="Slide Number Placeholder 3">
            <a:extLst>
              <a:ext uri="{FF2B5EF4-FFF2-40B4-BE49-F238E27FC236}">
                <a16:creationId xmlns:a16="http://schemas.microsoft.com/office/drawing/2014/main" id="{5E67CF05-C21F-4C8D-913C-A0450DC3A05E}"/>
              </a:ext>
            </a:extLst>
          </p:cNvPr>
          <p:cNvSpPr>
            <a:spLocks noGrp="1"/>
          </p:cNvSpPr>
          <p:nvPr>
            <p:ph type="sldNum" sz="quarter" idx="12"/>
          </p:nvPr>
        </p:nvSpPr>
        <p:spPr/>
        <p:txBody>
          <a:bodyPr/>
          <a:lstStyle/>
          <a:p>
            <a:fld id="{FEA03840-B047-40F7-B044-8C9181D1A293}" type="slidenum">
              <a:rPr lang="en-US" smtClean="0"/>
              <a:t>16</a:t>
            </a:fld>
            <a:endParaRPr lang="en-US" dirty="0"/>
          </a:p>
        </p:txBody>
      </p:sp>
    </p:spTree>
    <p:extLst>
      <p:ext uri="{BB962C8B-B14F-4D97-AF65-F5344CB8AC3E}">
        <p14:creationId xmlns:p14="http://schemas.microsoft.com/office/powerpoint/2010/main" val="172206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339E9-6BF4-432B-8178-5EF172EEF1A2}"/>
              </a:ext>
            </a:extLst>
          </p:cNvPr>
          <p:cNvSpPr>
            <a:spLocks noGrp="1"/>
          </p:cNvSpPr>
          <p:nvPr>
            <p:ph type="title"/>
          </p:nvPr>
        </p:nvSpPr>
        <p:spPr>
          <a:xfrm>
            <a:off x="364384" y="2111165"/>
            <a:ext cx="8387729" cy="2541913"/>
          </a:xfrm>
        </p:spPr>
        <p:txBody>
          <a:bodyPr spcFirstLastPara="1" vert="horz" wrap="square" lIns="68580" tIns="34290" rIns="68580" bIns="34290" rtlCol="0" anchor="ctr" anchorCtr="0">
            <a:normAutofit fontScale="90000"/>
          </a:bodyPr>
          <a:lstStyle/>
          <a:p>
            <a:pPr algn="ctr"/>
            <a:r>
              <a:rPr lang="en-US" sz="4950" dirty="0">
                <a:solidFill>
                  <a:schemeClr val="tx1"/>
                </a:solidFill>
              </a:rPr>
              <a:t>Weight Science Research</a:t>
            </a:r>
            <a:br>
              <a:rPr lang="en-US" sz="4950" dirty="0">
                <a:solidFill>
                  <a:schemeClr val="tx1"/>
                </a:solidFill>
              </a:rPr>
            </a:br>
            <a:r>
              <a:rPr lang="en-US" sz="4950" dirty="0">
                <a:solidFill>
                  <a:schemeClr val="tx1"/>
                </a:solidFill>
              </a:rPr>
              <a:t>and a </a:t>
            </a:r>
            <a:br>
              <a:rPr lang="en-US" sz="4950" dirty="0">
                <a:solidFill>
                  <a:schemeClr val="tx1"/>
                </a:solidFill>
              </a:rPr>
            </a:br>
            <a:r>
              <a:rPr lang="en-US" sz="4950" dirty="0">
                <a:solidFill>
                  <a:schemeClr val="tx1"/>
                </a:solidFill>
              </a:rPr>
              <a:t>Lack </a:t>
            </a:r>
            <a:br>
              <a:rPr lang="en-US" sz="4950" dirty="0">
                <a:solidFill>
                  <a:schemeClr val="tx1"/>
                </a:solidFill>
              </a:rPr>
            </a:br>
            <a:r>
              <a:rPr lang="en-US" sz="4950" dirty="0">
                <a:solidFill>
                  <a:schemeClr val="tx1"/>
                </a:solidFill>
              </a:rPr>
              <a:t>of</a:t>
            </a:r>
            <a:br>
              <a:rPr lang="en-US" sz="4950" dirty="0">
                <a:solidFill>
                  <a:schemeClr val="tx1"/>
                </a:solidFill>
              </a:rPr>
            </a:br>
            <a:r>
              <a:rPr lang="en-US" sz="4950" dirty="0">
                <a:solidFill>
                  <a:schemeClr val="tx1"/>
                </a:solidFill>
              </a:rPr>
              <a:t>Control</a:t>
            </a:r>
          </a:p>
        </p:txBody>
      </p:sp>
      <p:sp>
        <p:nvSpPr>
          <p:cNvPr id="3" name="Slide Number Placeholder 2">
            <a:extLst>
              <a:ext uri="{FF2B5EF4-FFF2-40B4-BE49-F238E27FC236}">
                <a16:creationId xmlns:a16="http://schemas.microsoft.com/office/drawing/2014/main" id="{3CC814A3-1EBA-4D89-9489-0E1441B968BF}"/>
              </a:ext>
            </a:extLst>
          </p:cNvPr>
          <p:cNvSpPr>
            <a:spLocks noGrp="1"/>
          </p:cNvSpPr>
          <p:nvPr>
            <p:ph type="sldNum" sz="quarter" idx="12"/>
          </p:nvPr>
        </p:nvSpPr>
        <p:spPr/>
        <p:txBody>
          <a:bodyPr/>
          <a:lstStyle/>
          <a:p>
            <a:fld id="{FEA03840-B047-40F7-B044-8C9181D1A293}" type="slidenum">
              <a:rPr lang="en-US" smtClean="0"/>
              <a:t>17</a:t>
            </a:fld>
            <a:endParaRPr lang="en-US" dirty="0"/>
          </a:p>
        </p:txBody>
      </p:sp>
    </p:spTree>
    <p:extLst>
      <p:ext uri="{BB962C8B-B14F-4D97-AF65-F5344CB8AC3E}">
        <p14:creationId xmlns:p14="http://schemas.microsoft.com/office/powerpoint/2010/main" val="3253662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16D3F-AF2F-A996-5D2A-BBDD698EDF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DCC905-C293-187D-59A7-BB088EAC95FA}"/>
              </a:ext>
            </a:extLst>
          </p:cNvPr>
          <p:cNvSpPr>
            <a:spLocks noGrp="1"/>
          </p:cNvSpPr>
          <p:nvPr>
            <p:ph type="title"/>
          </p:nvPr>
        </p:nvSpPr>
        <p:spPr>
          <a:xfrm>
            <a:off x="529331" y="592747"/>
            <a:ext cx="6571060" cy="530223"/>
          </a:xfrm>
        </p:spPr>
        <p:txBody>
          <a:bodyPr/>
          <a:lstStyle/>
          <a:p>
            <a:r>
              <a:rPr lang="en-US" dirty="0"/>
              <a:t>Impacts of Weight Stigma/Bias</a:t>
            </a:r>
            <a:br>
              <a:rPr lang="en-US" dirty="0"/>
            </a:br>
            <a:r>
              <a:rPr lang="en-US" dirty="0"/>
              <a:t>in Practitioner/Patient Relationship</a:t>
            </a:r>
          </a:p>
        </p:txBody>
      </p:sp>
      <p:sp>
        <p:nvSpPr>
          <p:cNvPr id="3" name="Content Placeholder 2">
            <a:extLst>
              <a:ext uri="{FF2B5EF4-FFF2-40B4-BE49-F238E27FC236}">
                <a16:creationId xmlns:a16="http://schemas.microsoft.com/office/drawing/2014/main" id="{54C19CA4-21EE-9A68-974C-D8F136652E0A}"/>
              </a:ext>
            </a:extLst>
          </p:cNvPr>
          <p:cNvSpPr>
            <a:spLocks noGrp="1"/>
          </p:cNvSpPr>
          <p:nvPr>
            <p:ph idx="1"/>
          </p:nvPr>
        </p:nvSpPr>
        <p:spPr>
          <a:xfrm>
            <a:off x="866216" y="1658984"/>
            <a:ext cx="7840180" cy="3536768"/>
          </a:xfrm>
        </p:spPr>
        <p:txBody>
          <a:bodyPr>
            <a:normAutofit fontScale="92500" lnSpcReduction="10000"/>
          </a:bodyPr>
          <a:lstStyle/>
          <a:p>
            <a:r>
              <a:rPr lang="en-US" sz="2100" dirty="0"/>
              <a:t>Patient Disengagement</a:t>
            </a:r>
          </a:p>
          <a:p>
            <a:pPr lvl="1"/>
            <a:r>
              <a:rPr lang="en-US" sz="1800" dirty="0"/>
              <a:t>Lack of early detection/screenings</a:t>
            </a:r>
          </a:p>
          <a:p>
            <a:pPr lvl="1"/>
            <a:r>
              <a:rPr lang="en-US" sz="1800" dirty="0"/>
              <a:t>Internalizing weight bias</a:t>
            </a:r>
          </a:p>
          <a:p>
            <a:pPr lvl="1"/>
            <a:r>
              <a:rPr lang="en-US" sz="1800" dirty="0"/>
              <a:t>Mistrust of other practitioner recommendations</a:t>
            </a:r>
          </a:p>
          <a:p>
            <a:pPr lvl="1"/>
            <a:endParaRPr lang="en-US" sz="1800" dirty="0"/>
          </a:p>
          <a:p>
            <a:r>
              <a:rPr lang="en-US" sz="2100" dirty="0"/>
              <a:t>Practitioner weight distraction</a:t>
            </a:r>
          </a:p>
          <a:p>
            <a:pPr lvl="1"/>
            <a:r>
              <a:rPr lang="en-US" sz="1800" dirty="0"/>
              <a:t>See the patient as a pathology</a:t>
            </a:r>
          </a:p>
          <a:p>
            <a:pPr lvl="1"/>
            <a:r>
              <a:rPr lang="en-US" sz="1800" dirty="0"/>
              <a:t>Missed diagnoses and recommendations</a:t>
            </a:r>
          </a:p>
          <a:p>
            <a:pPr lvl="1"/>
            <a:r>
              <a:rPr lang="en-US" sz="1800" dirty="0"/>
              <a:t>Weight loss prescriptions and delayed care</a:t>
            </a:r>
          </a:p>
          <a:p>
            <a:pPr lvl="1"/>
            <a:r>
              <a:rPr lang="en-US" sz="1800" dirty="0"/>
              <a:t>Practicing stereotypes instead of medicine/healthcare</a:t>
            </a:r>
          </a:p>
          <a:p>
            <a:pPr marL="342900" lvl="1" indent="0">
              <a:buNone/>
            </a:pPr>
            <a:endParaRPr lang="en-US" dirty="0"/>
          </a:p>
          <a:p>
            <a:endParaRPr lang="en-US" dirty="0"/>
          </a:p>
        </p:txBody>
      </p:sp>
      <p:sp>
        <p:nvSpPr>
          <p:cNvPr id="4" name="Slide Number Placeholder 3">
            <a:extLst>
              <a:ext uri="{FF2B5EF4-FFF2-40B4-BE49-F238E27FC236}">
                <a16:creationId xmlns:a16="http://schemas.microsoft.com/office/drawing/2014/main" id="{99FB91CC-DBF6-5405-D2E3-613FF2E5E814}"/>
              </a:ext>
            </a:extLst>
          </p:cNvPr>
          <p:cNvSpPr>
            <a:spLocks noGrp="1"/>
          </p:cNvSpPr>
          <p:nvPr>
            <p:ph type="sldNum" sz="quarter" idx="12"/>
          </p:nvPr>
        </p:nvSpPr>
        <p:spPr/>
        <p:txBody>
          <a:bodyPr/>
          <a:lstStyle/>
          <a:p>
            <a:fld id="{FEA03840-B047-40F7-B044-8C9181D1A293}" type="slidenum">
              <a:rPr lang="en-US" smtClean="0"/>
              <a:t>18</a:t>
            </a:fld>
            <a:endParaRPr lang="en-US" dirty="0"/>
          </a:p>
        </p:txBody>
      </p:sp>
    </p:spTree>
    <p:extLst>
      <p:ext uri="{BB962C8B-B14F-4D97-AF65-F5344CB8AC3E}">
        <p14:creationId xmlns:p14="http://schemas.microsoft.com/office/powerpoint/2010/main" val="11598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5601-954E-4F4B-BB3D-E6A4301B6BEA}"/>
              </a:ext>
            </a:extLst>
          </p:cNvPr>
          <p:cNvSpPr>
            <a:spLocks noGrp="1"/>
          </p:cNvSpPr>
          <p:nvPr>
            <p:ph type="title"/>
          </p:nvPr>
        </p:nvSpPr>
        <p:spPr>
          <a:xfrm>
            <a:off x="673719" y="1429249"/>
            <a:ext cx="2735686" cy="3447596"/>
          </a:xfrm>
        </p:spPr>
        <p:txBody>
          <a:bodyPr anchor="ctr">
            <a:normAutofit/>
          </a:bodyPr>
          <a:lstStyle/>
          <a:p>
            <a:r>
              <a:rPr lang="en-US" sz="2400" dirty="0">
                <a:solidFill>
                  <a:schemeClr val="tx1"/>
                </a:solidFill>
              </a:rPr>
              <a:t>Lack of Access To </a:t>
            </a:r>
            <a:br>
              <a:rPr lang="en-US" sz="2400" dirty="0">
                <a:solidFill>
                  <a:schemeClr val="tx1"/>
                </a:solidFill>
              </a:rPr>
            </a:br>
            <a:r>
              <a:rPr lang="en-US" sz="2400" dirty="0">
                <a:solidFill>
                  <a:schemeClr val="tx1"/>
                </a:solidFill>
              </a:rPr>
              <a:t>Ethical, Evidence-Based </a:t>
            </a:r>
            <a:br>
              <a:rPr lang="en-US" sz="2400" dirty="0">
                <a:solidFill>
                  <a:schemeClr val="tx1"/>
                </a:solidFill>
              </a:rPr>
            </a:br>
            <a:r>
              <a:rPr lang="en-US" sz="2400" dirty="0">
                <a:solidFill>
                  <a:schemeClr val="tx1"/>
                </a:solidFill>
              </a:rPr>
              <a:t>Health Care</a:t>
            </a:r>
          </a:p>
        </p:txBody>
      </p:sp>
      <p:sp>
        <p:nvSpPr>
          <p:cNvPr id="3" name="Content Placeholder 2">
            <a:extLst>
              <a:ext uri="{FF2B5EF4-FFF2-40B4-BE49-F238E27FC236}">
                <a16:creationId xmlns:a16="http://schemas.microsoft.com/office/drawing/2014/main" id="{AA7A342A-DF43-4F50-AAD3-C6A3599B2F88}"/>
              </a:ext>
            </a:extLst>
          </p:cNvPr>
          <p:cNvSpPr>
            <a:spLocks noGrp="1"/>
          </p:cNvSpPr>
          <p:nvPr>
            <p:ph idx="1"/>
          </p:nvPr>
        </p:nvSpPr>
        <p:spPr>
          <a:xfrm>
            <a:off x="3716513" y="1911302"/>
            <a:ext cx="4485587" cy="3518508"/>
          </a:xfrm>
        </p:spPr>
        <p:txBody>
          <a:bodyPr anchor="ctr">
            <a:normAutofit fontScale="92500" lnSpcReduction="10000"/>
          </a:bodyPr>
          <a:lstStyle/>
          <a:p>
            <a:r>
              <a:rPr lang="en-US" sz="1500" dirty="0"/>
              <a:t>Research</a:t>
            </a:r>
          </a:p>
          <a:p>
            <a:r>
              <a:rPr lang="en-US" sz="1500" dirty="0"/>
              <a:t>Accommodation</a:t>
            </a:r>
          </a:p>
          <a:p>
            <a:pPr lvl="1"/>
            <a:r>
              <a:rPr lang="en-US" sz="1350" dirty="0"/>
              <a:t>chairs, tools, durable medical equipment</a:t>
            </a:r>
          </a:p>
          <a:p>
            <a:r>
              <a:rPr lang="en-US" sz="1500" dirty="0"/>
              <a:t>Training</a:t>
            </a:r>
          </a:p>
          <a:p>
            <a:r>
              <a:rPr lang="en-US" sz="1500" dirty="0"/>
              <a:t>Practitioner Bias – Implicit and Explicit</a:t>
            </a:r>
          </a:p>
          <a:p>
            <a:pPr marL="0" indent="0">
              <a:buNone/>
            </a:pPr>
            <a:endParaRPr lang="en-US" sz="1500" dirty="0"/>
          </a:p>
          <a:p>
            <a:r>
              <a:rPr lang="en-US" sz="1500" dirty="0"/>
              <a:t>Two underlying tenets</a:t>
            </a:r>
          </a:p>
          <a:p>
            <a:pPr lvl="1"/>
            <a:r>
              <a:rPr lang="en-US" sz="1500" dirty="0"/>
              <a:t>It’s worth risking fat people’s lives and quality of life in attempts to make them thin</a:t>
            </a:r>
          </a:p>
          <a:p>
            <a:pPr lvl="1"/>
            <a:r>
              <a:rPr lang="en-US" sz="1500" dirty="0"/>
              <a:t>It’s acceptable to insist that fat people become thin before they can access ethical, evidence-based medicine</a:t>
            </a:r>
          </a:p>
          <a:p>
            <a:endParaRPr lang="en-US" sz="1500" dirty="0"/>
          </a:p>
          <a:p>
            <a:pPr marL="0" indent="0">
              <a:buNone/>
            </a:pPr>
            <a:endParaRPr lang="en-US" sz="1500" dirty="0"/>
          </a:p>
        </p:txBody>
      </p:sp>
      <p:sp>
        <p:nvSpPr>
          <p:cNvPr id="22" name="Title 1">
            <a:extLst>
              <a:ext uri="{FF2B5EF4-FFF2-40B4-BE49-F238E27FC236}">
                <a16:creationId xmlns:a16="http://schemas.microsoft.com/office/drawing/2014/main" id="{C0A90829-A515-4379-89E8-626EFFEFECE5}"/>
              </a:ext>
            </a:extLst>
          </p:cNvPr>
          <p:cNvSpPr txBox="1">
            <a:spLocks/>
          </p:cNvSpPr>
          <p:nvPr/>
        </p:nvSpPr>
        <p:spPr bwMode="gray">
          <a:xfrm>
            <a:off x="558235" y="599199"/>
            <a:ext cx="6571060" cy="546360"/>
          </a:xfrm>
          <a:prstGeom prst="rect">
            <a:avLst/>
          </a:prstGeom>
        </p:spPr>
        <p:txBody>
          <a:bodyPr vert="horz" lIns="68580" tIns="34290" rIns="68580" bIns="3429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700" dirty="0">
                <a:solidFill>
                  <a:schemeClr val="bg1"/>
                </a:solidFill>
                <a:latin typeface="Century Gothic" panose="020B0502020202020204" pitchFamily="34" charset="0"/>
              </a:rPr>
              <a:t>Control Error 3 – </a:t>
            </a:r>
            <a:br>
              <a:rPr lang="en-US" sz="2700" dirty="0">
                <a:solidFill>
                  <a:schemeClr val="bg1"/>
                </a:solidFill>
                <a:latin typeface="Century Gothic" panose="020B0502020202020204" pitchFamily="34" charset="0"/>
              </a:rPr>
            </a:br>
            <a:r>
              <a:rPr lang="en-US" sz="2700" dirty="0">
                <a:solidFill>
                  <a:schemeClr val="bg1"/>
                </a:solidFill>
                <a:latin typeface="Century Gothic" panose="020B0502020202020204" pitchFamily="34" charset="0"/>
              </a:rPr>
              <a:t>Healthcare Access</a:t>
            </a:r>
          </a:p>
        </p:txBody>
      </p:sp>
      <p:sp>
        <p:nvSpPr>
          <p:cNvPr id="4" name="Slide Number Placeholder 3">
            <a:extLst>
              <a:ext uri="{FF2B5EF4-FFF2-40B4-BE49-F238E27FC236}">
                <a16:creationId xmlns:a16="http://schemas.microsoft.com/office/drawing/2014/main" id="{E6252462-8FA0-4461-97FF-DFFDE047CF69}"/>
              </a:ext>
            </a:extLst>
          </p:cNvPr>
          <p:cNvSpPr>
            <a:spLocks noGrp="1"/>
          </p:cNvSpPr>
          <p:nvPr>
            <p:ph type="sldNum" sz="quarter" idx="12"/>
          </p:nvPr>
        </p:nvSpPr>
        <p:spPr/>
        <p:txBody>
          <a:bodyPr/>
          <a:lstStyle/>
          <a:p>
            <a:fld id="{FEA03840-B047-40F7-B044-8C9181D1A293}" type="slidenum">
              <a:rPr lang="en-US" smtClean="0"/>
              <a:t>19</a:t>
            </a:fld>
            <a:endParaRPr lang="en-US" dirty="0"/>
          </a:p>
        </p:txBody>
      </p:sp>
    </p:spTree>
    <p:extLst>
      <p:ext uri="{BB962C8B-B14F-4D97-AF65-F5344CB8AC3E}">
        <p14:creationId xmlns:p14="http://schemas.microsoft.com/office/powerpoint/2010/main" val="408149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84C0-D072-F45C-D08D-65932CA6A41E}"/>
              </a:ext>
            </a:extLst>
          </p:cNvPr>
          <p:cNvSpPr>
            <a:spLocks noGrp="1"/>
          </p:cNvSpPr>
          <p:nvPr>
            <p:ph type="title"/>
          </p:nvPr>
        </p:nvSpPr>
        <p:spPr>
          <a:xfrm>
            <a:off x="467454" y="633998"/>
            <a:ext cx="6571060" cy="530223"/>
          </a:xfrm>
        </p:spPr>
        <p:txBody>
          <a:bodyPr/>
          <a:lstStyle/>
          <a:p>
            <a:r>
              <a:rPr lang="en-US" dirty="0"/>
              <a:t>Agenda</a:t>
            </a:r>
          </a:p>
        </p:txBody>
      </p:sp>
      <p:sp>
        <p:nvSpPr>
          <p:cNvPr id="3" name="Text Placeholder 2">
            <a:extLst>
              <a:ext uri="{FF2B5EF4-FFF2-40B4-BE49-F238E27FC236}">
                <a16:creationId xmlns:a16="http://schemas.microsoft.com/office/drawing/2014/main" id="{3721BCCF-BE48-2052-0492-8AB9AD9C8570}"/>
              </a:ext>
            </a:extLst>
          </p:cNvPr>
          <p:cNvSpPr>
            <a:spLocks noGrp="1"/>
          </p:cNvSpPr>
          <p:nvPr>
            <p:ph type="body" idx="1"/>
          </p:nvPr>
        </p:nvSpPr>
        <p:spPr>
          <a:xfrm>
            <a:off x="723482" y="1798655"/>
            <a:ext cx="6713794" cy="3114989"/>
          </a:xfrm>
        </p:spPr>
        <p:txBody>
          <a:bodyPr>
            <a:normAutofit/>
          </a:bodyPr>
          <a:lstStyle/>
          <a:p>
            <a:r>
              <a:rPr lang="en-US" sz="1800" dirty="0"/>
              <a:t>The Weight Centric Paradigm</a:t>
            </a:r>
          </a:p>
          <a:p>
            <a:pPr marL="158750" indent="0">
              <a:buNone/>
            </a:pPr>
            <a:endParaRPr lang="en-US" sz="1800" dirty="0"/>
          </a:p>
          <a:p>
            <a:r>
              <a:rPr lang="en-US" sz="1800" dirty="0"/>
              <a:t>The Weight Neutral Paradigm</a:t>
            </a:r>
          </a:p>
          <a:p>
            <a:endParaRPr lang="en-US" sz="1800" dirty="0"/>
          </a:p>
          <a:p>
            <a:r>
              <a:rPr lang="en-US" sz="1800" dirty="0"/>
              <a:t>Supporting the Patient</a:t>
            </a:r>
          </a:p>
          <a:p>
            <a:endParaRPr lang="en-US" sz="1800" dirty="0"/>
          </a:p>
          <a:p>
            <a:r>
              <a:rPr lang="en-US" sz="1800" dirty="0"/>
              <a:t>Advocating for  the Patient</a:t>
            </a:r>
          </a:p>
          <a:p>
            <a:pPr marL="158750" indent="0">
              <a:buNone/>
            </a:pPr>
            <a:endParaRPr lang="en-US" sz="1800" dirty="0"/>
          </a:p>
        </p:txBody>
      </p:sp>
      <p:sp>
        <p:nvSpPr>
          <p:cNvPr id="5" name="Slide Number Placeholder 4">
            <a:extLst>
              <a:ext uri="{FF2B5EF4-FFF2-40B4-BE49-F238E27FC236}">
                <a16:creationId xmlns:a16="http://schemas.microsoft.com/office/drawing/2014/main" id="{AC8FC8BD-2B7D-D348-6665-8AF48E7BDE7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4074105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05E19-0F32-4FE1-A030-79DE6036F057}"/>
              </a:ext>
            </a:extLst>
          </p:cNvPr>
          <p:cNvSpPr>
            <a:spLocks noGrp="1"/>
          </p:cNvSpPr>
          <p:nvPr>
            <p:ph type="title"/>
          </p:nvPr>
        </p:nvSpPr>
        <p:spPr>
          <a:xfrm>
            <a:off x="480061" y="654624"/>
            <a:ext cx="6571060" cy="530223"/>
          </a:xfrm>
        </p:spPr>
        <p:txBody>
          <a:bodyPr anchor="ctr">
            <a:normAutofit/>
          </a:bodyPr>
          <a:lstStyle/>
          <a:p>
            <a:r>
              <a:rPr lang="en-US" dirty="0">
                <a:solidFill>
                  <a:srgbClr val="EBEBEB"/>
                </a:solidFill>
              </a:rPr>
              <a:t>Case Study – Herriot et. al</a:t>
            </a:r>
          </a:p>
        </p:txBody>
      </p:sp>
      <p:sp>
        <p:nvSpPr>
          <p:cNvPr id="3" name="Content Placeholder 2">
            <a:extLst>
              <a:ext uri="{FF2B5EF4-FFF2-40B4-BE49-F238E27FC236}">
                <a16:creationId xmlns:a16="http://schemas.microsoft.com/office/drawing/2014/main" id="{C5E0F3FC-44C6-40DB-8014-3A900B71AC69}"/>
              </a:ext>
            </a:extLst>
          </p:cNvPr>
          <p:cNvSpPr>
            <a:spLocks noGrp="1"/>
          </p:cNvSpPr>
          <p:nvPr>
            <p:ph idx="1"/>
          </p:nvPr>
        </p:nvSpPr>
        <p:spPr>
          <a:xfrm>
            <a:off x="480061" y="1795331"/>
            <a:ext cx="8183879" cy="3190875"/>
          </a:xfrm>
        </p:spPr>
        <p:txBody>
          <a:bodyPr anchor="ctr">
            <a:normAutofit lnSpcReduction="10000"/>
          </a:bodyPr>
          <a:lstStyle/>
          <a:p>
            <a:pPr>
              <a:lnSpc>
                <a:spcPct val="90000"/>
              </a:lnSpc>
            </a:pPr>
            <a:r>
              <a:rPr lang="en-US" sz="1500" dirty="0">
                <a:latin typeface="Century Gothic" panose="020B0502020202020204" pitchFamily="34" charset="0"/>
              </a:rPr>
              <a:t>Dietetic literature on weight management fails to meet the standards of </a:t>
            </a:r>
            <a:br>
              <a:rPr lang="en-US" sz="1500" dirty="0">
                <a:latin typeface="Century Gothic" panose="020B0502020202020204" pitchFamily="34" charset="0"/>
              </a:rPr>
            </a:br>
            <a:r>
              <a:rPr lang="en-US" sz="1500" dirty="0">
                <a:latin typeface="Century Gothic" panose="020B0502020202020204" pitchFamily="34" charset="0"/>
              </a:rPr>
              <a:t>evidence-based medicine</a:t>
            </a:r>
          </a:p>
          <a:p>
            <a:pPr marL="0" indent="0">
              <a:lnSpc>
                <a:spcPct val="90000"/>
              </a:lnSpc>
              <a:buNone/>
            </a:pPr>
            <a:endParaRPr lang="en-US" sz="1500" dirty="0">
              <a:latin typeface="Century Gothic" panose="020B0502020202020204" pitchFamily="34" charset="0"/>
            </a:endParaRPr>
          </a:p>
          <a:p>
            <a:pPr lvl="1">
              <a:lnSpc>
                <a:spcPct val="90000"/>
              </a:lnSpc>
            </a:pPr>
            <a:r>
              <a:rPr lang="en-US" sz="1500" dirty="0">
                <a:latin typeface="Century Gothic" panose="020B0502020202020204" pitchFamily="34" charset="0"/>
              </a:rPr>
              <a:t>Herriot et. al: A qualitative investigation of individuals' experiences and expectations before and after completing a trial of commercial weight loss programs.</a:t>
            </a:r>
          </a:p>
          <a:p>
            <a:pPr lvl="2">
              <a:lnSpc>
                <a:spcPct val="90000"/>
              </a:lnSpc>
            </a:pPr>
            <a:r>
              <a:rPr lang="en-US" sz="1350" dirty="0">
                <a:latin typeface="Century Gothic" panose="020B0502020202020204" pitchFamily="34" charset="0"/>
              </a:rPr>
              <a:t>Conclusion: “all diets in 'Diet Trials' were ultimately successful in achieving weight loss in those who complied” (p 78)</a:t>
            </a:r>
          </a:p>
          <a:p>
            <a:pPr lvl="2">
              <a:lnSpc>
                <a:spcPct val="90000"/>
              </a:lnSpc>
            </a:pPr>
            <a:r>
              <a:rPr lang="en-US" sz="1350" dirty="0">
                <a:latin typeface="Century Gothic" panose="020B0502020202020204" pitchFamily="34" charset="0"/>
              </a:rPr>
              <a:t>Truth: 64% of subjects had withdrawn by week 8; some people gained weight; weight rebound was common</a:t>
            </a:r>
          </a:p>
          <a:p>
            <a:pPr marL="342900" lvl="1" indent="0">
              <a:lnSpc>
                <a:spcPct val="90000"/>
              </a:lnSpc>
              <a:buNone/>
            </a:pPr>
            <a:endParaRPr lang="en-US" sz="1500" dirty="0">
              <a:latin typeface="Georgia" panose="02040502050405020303" pitchFamily="18" charset="0"/>
            </a:endParaRPr>
          </a:p>
          <a:p>
            <a:pPr marL="0" indent="0">
              <a:lnSpc>
                <a:spcPct val="90000"/>
              </a:lnSpc>
              <a:buNone/>
            </a:pPr>
            <a:endParaRPr lang="en-US" sz="1500" dirty="0">
              <a:latin typeface="Georgia" panose="02040502050405020303" pitchFamily="18" charset="0"/>
            </a:endParaRPr>
          </a:p>
          <a:p>
            <a:pPr marL="0" indent="0">
              <a:lnSpc>
                <a:spcPct val="90000"/>
              </a:lnSpc>
              <a:buNone/>
            </a:pPr>
            <a:r>
              <a:rPr lang="en-US" sz="750" dirty="0">
                <a:latin typeface="Georgia" panose="02040502050405020303" pitchFamily="18" charset="0"/>
              </a:rPr>
              <a:t>Aphramor, Validity of claims made in weight management research: a narrative review of dietetic articles</a:t>
            </a:r>
          </a:p>
        </p:txBody>
      </p:sp>
      <p:sp>
        <p:nvSpPr>
          <p:cNvPr id="4" name="Slide Number Placeholder 3">
            <a:extLst>
              <a:ext uri="{FF2B5EF4-FFF2-40B4-BE49-F238E27FC236}">
                <a16:creationId xmlns:a16="http://schemas.microsoft.com/office/drawing/2014/main" id="{04694A82-B793-4E31-98F3-22654DDF01E9}"/>
              </a:ext>
            </a:extLst>
          </p:cNvPr>
          <p:cNvSpPr>
            <a:spLocks noGrp="1"/>
          </p:cNvSpPr>
          <p:nvPr>
            <p:ph type="sldNum" sz="quarter" idx="12"/>
          </p:nvPr>
        </p:nvSpPr>
        <p:spPr/>
        <p:txBody>
          <a:bodyPr/>
          <a:lstStyle/>
          <a:p>
            <a:fld id="{FEA03840-B047-40F7-B044-8C9181D1A293}" type="slidenum">
              <a:rPr lang="en-US" smtClean="0"/>
              <a:t>20</a:t>
            </a:fld>
            <a:endParaRPr lang="en-US" dirty="0"/>
          </a:p>
        </p:txBody>
      </p:sp>
    </p:spTree>
    <p:extLst>
      <p:ext uri="{BB962C8B-B14F-4D97-AF65-F5344CB8AC3E}">
        <p14:creationId xmlns:p14="http://schemas.microsoft.com/office/powerpoint/2010/main" val="153892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4F6BD938-7475-4C4D-83FA-935861EACA5F}"/>
              </a:ext>
            </a:extLst>
          </p:cNvPr>
          <p:cNvSpPr/>
          <p:nvPr/>
        </p:nvSpPr>
        <p:spPr>
          <a:xfrm>
            <a:off x="6602414" y="2571751"/>
            <a:ext cx="2131360" cy="2212993"/>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Rounded Corners 21">
            <a:extLst>
              <a:ext uri="{FF2B5EF4-FFF2-40B4-BE49-F238E27FC236}">
                <a16:creationId xmlns:a16="http://schemas.microsoft.com/office/drawing/2014/main" id="{A87CD68D-0A1A-3235-C44F-DB51DEF8F68E}"/>
              </a:ext>
            </a:extLst>
          </p:cNvPr>
          <p:cNvSpPr/>
          <p:nvPr/>
        </p:nvSpPr>
        <p:spPr>
          <a:xfrm>
            <a:off x="3516555" y="1813490"/>
            <a:ext cx="2131360" cy="2212993"/>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6" name="Google Shape;676;p77"/>
          <p:cNvSpPr txBox="1">
            <a:spLocks noGrp="1"/>
          </p:cNvSpPr>
          <p:nvPr>
            <p:ph type="body" idx="1"/>
          </p:nvPr>
        </p:nvSpPr>
        <p:spPr>
          <a:xfrm>
            <a:off x="365760" y="962041"/>
            <a:ext cx="8412600" cy="4371900"/>
          </a:xfrm>
          <a:prstGeom prst="rect">
            <a:avLst/>
          </a:prstGeom>
          <a:noFill/>
          <a:ln>
            <a:noFill/>
          </a:ln>
        </p:spPr>
        <p:txBody>
          <a:bodyPr spcFirstLastPara="1" vert="horz" wrap="square" lIns="68575" tIns="34275" rIns="68575" bIns="34275" rtlCol="0" anchor="t" anchorCtr="0">
            <a:normAutofit/>
          </a:bodyPr>
          <a:lstStyle/>
          <a:p>
            <a:pPr marL="0" indent="0">
              <a:buNone/>
            </a:pPr>
            <a:br>
              <a:rPr lang="en" sz="2400" dirty="0">
                <a:solidFill>
                  <a:schemeClr val="dk1"/>
                </a:solidFill>
                <a:latin typeface="Arial"/>
                <a:ea typeface="Arial"/>
                <a:cs typeface="Arial"/>
                <a:sym typeface="Arial"/>
              </a:rPr>
            </a:br>
            <a:endParaRPr sz="2400" dirty="0">
              <a:solidFill>
                <a:schemeClr val="dk1"/>
              </a:solidFill>
              <a:latin typeface="Arial"/>
              <a:ea typeface="Arial"/>
              <a:cs typeface="Arial"/>
              <a:sym typeface="Arial"/>
            </a:endParaRPr>
          </a:p>
          <a:p>
            <a:pPr marL="0" indent="0">
              <a:buNone/>
            </a:pPr>
            <a:br>
              <a:rPr lang="en" sz="1800" dirty="0">
                <a:solidFill>
                  <a:schemeClr val="dk1"/>
                </a:solidFill>
              </a:rPr>
            </a:br>
            <a:endParaRPr sz="1800" dirty="0">
              <a:solidFill>
                <a:schemeClr val="dk1"/>
              </a:solidFill>
            </a:endParaRPr>
          </a:p>
        </p:txBody>
      </p:sp>
      <p:sp>
        <p:nvSpPr>
          <p:cNvPr id="677" name="Google Shape;677;p77"/>
          <p:cNvSpPr txBox="1"/>
          <p:nvPr/>
        </p:nvSpPr>
        <p:spPr>
          <a:xfrm>
            <a:off x="613761" y="641400"/>
            <a:ext cx="7060500" cy="546300"/>
          </a:xfrm>
          <a:prstGeom prst="rect">
            <a:avLst/>
          </a:prstGeom>
          <a:noFill/>
          <a:ln>
            <a:noFill/>
          </a:ln>
        </p:spPr>
        <p:txBody>
          <a:bodyPr spcFirstLastPara="1" wrap="square" lIns="68575" tIns="34275" rIns="68575" bIns="34275" anchor="ctr" anchorCtr="0">
            <a:noAutofit/>
          </a:bodyPr>
          <a:lstStyle/>
          <a:p>
            <a:pPr>
              <a:buClr>
                <a:srgbClr val="000000"/>
              </a:buClr>
              <a:buSzPts val="2700"/>
            </a:pPr>
            <a:r>
              <a:rPr lang="en" sz="2700" dirty="0">
                <a:solidFill>
                  <a:schemeClr val="lt1"/>
                </a:solidFill>
                <a:latin typeface="Century Gothic" panose="020B0502020202020204" pitchFamily="34" charset="0"/>
              </a:rPr>
              <a:t>The Cycle of Harm to Higher-Weight People in Healthcare</a:t>
            </a:r>
            <a:endParaRPr sz="1800" dirty="0">
              <a:latin typeface="Century Gothic" panose="020B0502020202020204" pitchFamily="34" charset="0"/>
            </a:endParaRPr>
          </a:p>
        </p:txBody>
      </p:sp>
      <p:sp>
        <p:nvSpPr>
          <p:cNvPr id="678" name="Google Shape;678;p77"/>
          <p:cNvSpPr txBox="1">
            <a:spLocks noGrp="1"/>
          </p:cNvSpPr>
          <p:nvPr>
            <p:ph type="sldNum" idx="12"/>
          </p:nvPr>
        </p:nvSpPr>
        <p:spPr>
          <a:xfrm>
            <a:off x="7764405" y="221797"/>
            <a:ext cx="628500" cy="575700"/>
          </a:xfrm>
          <a:prstGeom prst="rect">
            <a:avLst/>
          </a:prstGeom>
          <a:noFill/>
          <a:ln>
            <a:noFill/>
          </a:ln>
        </p:spPr>
        <p:txBody>
          <a:bodyPr spcFirstLastPara="1" vert="horz" wrap="square" lIns="68575" tIns="34275" rIns="68575" bIns="34275" rtlCol="0" anchor="b" anchorCtr="0">
            <a:noAutofit/>
          </a:bodyPr>
          <a:lstStyle/>
          <a:p>
            <a:pPr>
              <a:buSzPts val="2100"/>
            </a:pPr>
            <a:fld id="{00000000-1234-1234-1234-123412341234}" type="slidenum">
              <a:rPr lang="en"/>
              <a:pPr>
                <a:buSzPts val="2100"/>
              </a:pPr>
              <a:t>21</a:t>
            </a:fld>
            <a:endParaRPr/>
          </a:p>
        </p:txBody>
      </p:sp>
      <p:sp>
        <p:nvSpPr>
          <p:cNvPr id="5" name="Rectangle: Rounded Corners 4">
            <a:extLst>
              <a:ext uri="{FF2B5EF4-FFF2-40B4-BE49-F238E27FC236}">
                <a16:creationId xmlns:a16="http://schemas.microsoft.com/office/drawing/2014/main" id="{9BC0D32A-98CB-639A-BF52-183E2DDF1F9D}"/>
              </a:ext>
            </a:extLst>
          </p:cNvPr>
          <p:cNvSpPr/>
          <p:nvPr/>
        </p:nvSpPr>
        <p:spPr>
          <a:xfrm>
            <a:off x="429531" y="2571751"/>
            <a:ext cx="2131360" cy="2212993"/>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a:extLst>
              <a:ext uri="{FF2B5EF4-FFF2-40B4-BE49-F238E27FC236}">
                <a16:creationId xmlns:a16="http://schemas.microsoft.com/office/drawing/2014/main" id="{61A7B910-343F-9C5C-E6FD-A83ADC604318}"/>
              </a:ext>
            </a:extLst>
          </p:cNvPr>
          <p:cNvSpPr txBox="1"/>
          <p:nvPr/>
        </p:nvSpPr>
        <p:spPr>
          <a:xfrm>
            <a:off x="429531" y="2797410"/>
            <a:ext cx="2131359" cy="2031325"/>
          </a:xfrm>
          <a:prstGeom prst="rect">
            <a:avLst/>
          </a:prstGeom>
          <a:noFill/>
        </p:spPr>
        <p:txBody>
          <a:bodyPr wrap="square" rtlCol="0">
            <a:spAutoFit/>
          </a:bodyPr>
          <a:lstStyle/>
          <a:p>
            <a:pPr algn="ctr"/>
            <a:r>
              <a:rPr lang="en-US" sz="1800" b="1" dirty="0">
                <a:solidFill>
                  <a:schemeClr val="dk1"/>
                </a:solidFill>
                <a:latin typeface="Century Gothic" panose="020B0502020202020204" pitchFamily="34" charset="0"/>
              </a:rPr>
              <a:t>Create and perpetuate weight stigma, weight cycling, and care inequalities</a:t>
            </a:r>
            <a:endParaRPr lang="en-US" sz="1800" b="1" dirty="0">
              <a:latin typeface="Century Gothic" panose="020B0502020202020204" pitchFamily="34" charset="0"/>
            </a:endParaRPr>
          </a:p>
          <a:p>
            <a:endParaRPr lang="en-US" sz="1800" dirty="0"/>
          </a:p>
        </p:txBody>
      </p:sp>
      <p:sp>
        <p:nvSpPr>
          <p:cNvPr id="10" name="TextBox 9">
            <a:extLst>
              <a:ext uri="{FF2B5EF4-FFF2-40B4-BE49-F238E27FC236}">
                <a16:creationId xmlns:a16="http://schemas.microsoft.com/office/drawing/2014/main" id="{4E5B5732-6E02-23B0-EFB6-DF734E8D930A}"/>
              </a:ext>
            </a:extLst>
          </p:cNvPr>
          <p:cNvSpPr txBox="1"/>
          <p:nvPr/>
        </p:nvSpPr>
        <p:spPr>
          <a:xfrm>
            <a:off x="6608582" y="2644182"/>
            <a:ext cx="2131359" cy="2031325"/>
          </a:xfrm>
          <a:prstGeom prst="rect">
            <a:avLst/>
          </a:prstGeom>
          <a:noFill/>
        </p:spPr>
        <p:txBody>
          <a:bodyPr wrap="square" rtlCol="0">
            <a:spAutoFit/>
          </a:bodyPr>
          <a:lstStyle/>
          <a:p>
            <a:pPr algn="ctr"/>
            <a:r>
              <a:rPr lang="en" sz="1800" b="1" dirty="0">
                <a:solidFill>
                  <a:schemeClr val="dk1"/>
                </a:solidFill>
                <a:latin typeface="Century Gothic" panose="020B0502020202020204" pitchFamily="34" charset="0"/>
              </a:rPr>
              <a:t>Use negative outcomes to justify additional </a:t>
            </a:r>
            <a:r>
              <a:rPr lang="en-US" sz="1800" b="1" dirty="0">
                <a:solidFill>
                  <a:schemeClr val="dk1"/>
                </a:solidFill>
                <a:latin typeface="Century Gothic" panose="020B0502020202020204" pitchFamily="34" charset="0"/>
              </a:rPr>
              <a:t>weight stigma, weight cycling, and care inequalities</a:t>
            </a:r>
          </a:p>
        </p:txBody>
      </p:sp>
      <p:sp>
        <p:nvSpPr>
          <p:cNvPr id="12" name="TextBox 11">
            <a:extLst>
              <a:ext uri="{FF2B5EF4-FFF2-40B4-BE49-F238E27FC236}">
                <a16:creationId xmlns:a16="http://schemas.microsoft.com/office/drawing/2014/main" id="{536D562F-506E-A53C-8529-622F5130BE12}"/>
              </a:ext>
            </a:extLst>
          </p:cNvPr>
          <p:cNvSpPr txBox="1"/>
          <p:nvPr/>
        </p:nvSpPr>
        <p:spPr>
          <a:xfrm>
            <a:off x="3480716" y="1995158"/>
            <a:ext cx="2131359" cy="2031325"/>
          </a:xfrm>
          <a:prstGeom prst="rect">
            <a:avLst/>
          </a:prstGeom>
          <a:noFill/>
        </p:spPr>
        <p:txBody>
          <a:bodyPr wrap="square" rtlCol="0">
            <a:spAutoFit/>
          </a:bodyPr>
          <a:lstStyle/>
          <a:p>
            <a:pPr algn="ctr"/>
            <a:r>
              <a:rPr lang="en" sz="1800" b="1" dirty="0">
                <a:solidFill>
                  <a:schemeClr val="dk1"/>
                </a:solidFill>
                <a:latin typeface="Century Gothic" panose="020B0502020202020204" pitchFamily="34" charset="0"/>
              </a:rPr>
              <a:t>Blame </a:t>
            </a:r>
          </a:p>
          <a:p>
            <a:pPr algn="ctr"/>
            <a:r>
              <a:rPr lang="en" sz="1800" b="1" dirty="0">
                <a:solidFill>
                  <a:schemeClr val="dk1"/>
                </a:solidFill>
                <a:latin typeface="Century Gothic" panose="020B0502020202020204" pitchFamily="34" charset="0"/>
              </a:rPr>
              <a:t>higher-weight people’s bodies for the negative outcomes that result</a:t>
            </a:r>
            <a:br>
              <a:rPr lang="en" sz="1800" b="1" dirty="0">
                <a:solidFill>
                  <a:schemeClr val="dk1"/>
                </a:solidFill>
                <a:latin typeface="Century Gothic" panose="020B0502020202020204" pitchFamily="34" charset="0"/>
              </a:rPr>
            </a:br>
            <a:endParaRPr lang="en-US" sz="1800" b="1" dirty="0">
              <a:solidFill>
                <a:schemeClr val="dk1"/>
              </a:solidFill>
              <a:latin typeface="Century Gothic" panose="020B0502020202020204" pitchFamily="34" charset="0"/>
            </a:endParaRPr>
          </a:p>
        </p:txBody>
      </p:sp>
      <p:sp>
        <p:nvSpPr>
          <p:cNvPr id="13" name="Arrow: Right 12">
            <a:extLst>
              <a:ext uri="{FF2B5EF4-FFF2-40B4-BE49-F238E27FC236}">
                <a16:creationId xmlns:a16="http://schemas.microsoft.com/office/drawing/2014/main" id="{2A312AF7-ADE5-1F25-5125-204EAC5A7E63}"/>
              </a:ext>
            </a:extLst>
          </p:cNvPr>
          <p:cNvSpPr/>
          <p:nvPr/>
        </p:nvSpPr>
        <p:spPr>
          <a:xfrm>
            <a:off x="2674645" y="2843962"/>
            <a:ext cx="723453" cy="4168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Arrow: Right 13">
            <a:extLst>
              <a:ext uri="{FF2B5EF4-FFF2-40B4-BE49-F238E27FC236}">
                <a16:creationId xmlns:a16="http://schemas.microsoft.com/office/drawing/2014/main" id="{AE0E32E6-7717-388D-3F75-BB58E2A6ED26}"/>
              </a:ext>
            </a:extLst>
          </p:cNvPr>
          <p:cNvSpPr/>
          <p:nvPr/>
        </p:nvSpPr>
        <p:spPr>
          <a:xfrm>
            <a:off x="5780974" y="2824939"/>
            <a:ext cx="723453" cy="4168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Arrow: Right 22">
            <a:extLst>
              <a:ext uri="{FF2B5EF4-FFF2-40B4-BE49-F238E27FC236}">
                <a16:creationId xmlns:a16="http://schemas.microsoft.com/office/drawing/2014/main" id="{599B8630-A9A9-E7D1-2E25-1FEE80953A16}"/>
              </a:ext>
            </a:extLst>
          </p:cNvPr>
          <p:cNvSpPr/>
          <p:nvPr/>
        </p:nvSpPr>
        <p:spPr>
          <a:xfrm flipH="1">
            <a:off x="2715904" y="4260233"/>
            <a:ext cx="3732662" cy="41685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781099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00ecc11f81_1_5"/>
          <p:cNvSpPr txBox="1">
            <a:spLocks noGrp="1"/>
          </p:cNvSpPr>
          <p:nvPr>
            <p:ph type="ctrTitle"/>
          </p:nvPr>
        </p:nvSpPr>
        <p:spPr>
          <a:xfrm>
            <a:off x="866216" y="1574800"/>
            <a:ext cx="6619244" cy="2008236"/>
          </a:xfrm>
        </p:spPr>
        <p:txBody>
          <a:bodyPr spcFirstLastPara="1" wrap="square" lIns="91425" tIns="91425" rIns="91425" bIns="91425" anchor="b" anchorCtr="0">
            <a:noAutofit/>
          </a:bodyPr>
          <a:lstStyle/>
          <a:p>
            <a:pPr marL="0" lvl="0" indent="0" rtl="0">
              <a:lnSpc>
                <a:spcPct val="90000"/>
              </a:lnSpc>
              <a:spcBef>
                <a:spcPts val="0"/>
              </a:spcBef>
              <a:spcAft>
                <a:spcPts val="0"/>
              </a:spcAft>
              <a:buSzPct val="100000"/>
              <a:buNone/>
            </a:pPr>
            <a:r>
              <a:rPr lang="en-US" dirty="0"/>
              <a:t>The</a:t>
            </a:r>
            <a:br>
              <a:rPr lang="en-US" dirty="0"/>
            </a:br>
            <a:r>
              <a:rPr lang="en-US" dirty="0"/>
              <a:t>Weight-Neutral </a:t>
            </a:r>
            <a:br>
              <a:rPr lang="en-US" dirty="0"/>
            </a:br>
            <a:r>
              <a:rPr lang="en-US" dirty="0"/>
              <a:t>Paradigm</a:t>
            </a:r>
          </a:p>
        </p:txBody>
      </p:sp>
      <p:sp>
        <p:nvSpPr>
          <p:cNvPr id="3" name="Slide Number Placeholder 2">
            <a:extLst>
              <a:ext uri="{FF2B5EF4-FFF2-40B4-BE49-F238E27FC236}">
                <a16:creationId xmlns:a16="http://schemas.microsoft.com/office/drawing/2014/main" id="{A5A32033-F76C-9006-0A01-95F79D7672A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2826663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B4DC-0DE3-4DDE-B53E-3488357DEDA0}"/>
              </a:ext>
            </a:extLst>
          </p:cNvPr>
          <p:cNvSpPr>
            <a:spLocks noGrp="1"/>
          </p:cNvSpPr>
          <p:nvPr>
            <p:ph type="title"/>
          </p:nvPr>
        </p:nvSpPr>
        <p:spPr>
          <a:xfrm>
            <a:off x="474329" y="579759"/>
            <a:ext cx="6571060" cy="530223"/>
          </a:xfrm>
        </p:spPr>
        <p:txBody>
          <a:bodyPr/>
          <a:lstStyle/>
          <a:p>
            <a:r>
              <a:rPr lang="en-US" dirty="0"/>
              <a:t>Basic Premise</a:t>
            </a:r>
          </a:p>
        </p:txBody>
      </p:sp>
      <p:sp>
        <p:nvSpPr>
          <p:cNvPr id="3" name="Content Placeholder 2">
            <a:extLst>
              <a:ext uri="{FF2B5EF4-FFF2-40B4-BE49-F238E27FC236}">
                <a16:creationId xmlns:a16="http://schemas.microsoft.com/office/drawing/2014/main" id="{E6006AD5-7729-4FF7-8A4A-43A56CDBD5B2}"/>
              </a:ext>
            </a:extLst>
          </p:cNvPr>
          <p:cNvSpPr>
            <a:spLocks noGrp="1"/>
          </p:cNvSpPr>
          <p:nvPr>
            <p:ph idx="1"/>
          </p:nvPr>
        </p:nvSpPr>
        <p:spPr>
          <a:xfrm>
            <a:off x="378823" y="1952625"/>
            <a:ext cx="8628017" cy="3048000"/>
          </a:xfrm>
        </p:spPr>
        <p:txBody>
          <a:bodyPr/>
          <a:lstStyle/>
          <a:p>
            <a:r>
              <a:rPr lang="en-US" sz="2100" dirty="0"/>
              <a:t>Instead of focusing on manipulating the weight of higher-weight patients, focus on supporting their health at their current size </a:t>
            </a:r>
          </a:p>
          <a:p>
            <a:pPr lvl="1"/>
            <a:r>
              <a:rPr lang="en-US" sz="1800" dirty="0"/>
              <a:t>Research</a:t>
            </a:r>
          </a:p>
          <a:p>
            <a:pPr lvl="1"/>
            <a:r>
              <a:rPr lang="en-US" sz="1800" dirty="0"/>
              <a:t>Tools and Equipment</a:t>
            </a:r>
          </a:p>
          <a:p>
            <a:pPr lvl="1"/>
            <a:r>
              <a:rPr lang="en-US" sz="1800" dirty="0"/>
              <a:t>Practitioner Training - compassion, to practice, to advocacy</a:t>
            </a:r>
          </a:p>
          <a:p>
            <a:pPr lvl="1"/>
            <a:r>
              <a:rPr lang="en-US" sz="1800" dirty="0"/>
              <a:t>Best Practices</a:t>
            </a:r>
          </a:p>
          <a:p>
            <a:pPr lvl="1"/>
            <a:r>
              <a:rPr lang="en-US" sz="1800" dirty="0"/>
              <a:t>Informed consent</a:t>
            </a:r>
          </a:p>
          <a:p>
            <a:pPr lvl="1"/>
            <a:endParaRPr lang="en-US" sz="1800" dirty="0"/>
          </a:p>
          <a:p>
            <a:pPr lvl="1"/>
            <a:endParaRPr lang="en-US" dirty="0"/>
          </a:p>
        </p:txBody>
      </p:sp>
      <p:sp>
        <p:nvSpPr>
          <p:cNvPr id="4" name="Slide Number Placeholder 3">
            <a:extLst>
              <a:ext uri="{FF2B5EF4-FFF2-40B4-BE49-F238E27FC236}">
                <a16:creationId xmlns:a16="http://schemas.microsoft.com/office/drawing/2014/main" id="{AFD708C4-3AF7-4985-87A2-9F913CB13A26}"/>
              </a:ext>
            </a:extLst>
          </p:cNvPr>
          <p:cNvSpPr>
            <a:spLocks noGrp="1"/>
          </p:cNvSpPr>
          <p:nvPr>
            <p:ph type="sldNum" sz="quarter" idx="12"/>
          </p:nvPr>
        </p:nvSpPr>
        <p:spPr/>
        <p:txBody>
          <a:bodyPr/>
          <a:lstStyle/>
          <a:p>
            <a:fld id="{FEA03840-B047-40F7-B044-8C9181D1A293}" type="slidenum">
              <a:rPr lang="en-US" smtClean="0"/>
              <a:t>23</a:t>
            </a:fld>
            <a:endParaRPr lang="en-US" dirty="0"/>
          </a:p>
        </p:txBody>
      </p:sp>
    </p:spTree>
    <p:extLst>
      <p:ext uri="{BB962C8B-B14F-4D97-AF65-F5344CB8AC3E}">
        <p14:creationId xmlns:p14="http://schemas.microsoft.com/office/powerpoint/2010/main" val="324398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srcRect/>
          <a:stretch>
            <a:fillRect/>
          </a:stretch>
        </p:blipFill>
        <p:spPr bwMode="auto">
          <a:xfrm>
            <a:off x="2341517" y="817045"/>
            <a:ext cx="5600700" cy="2800350"/>
          </a:xfrm>
          <a:prstGeom prst="rect">
            <a:avLst/>
          </a:prstGeom>
          <a:noFill/>
          <a:ln w="9525">
            <a:noFill/>
            <a:miter lim="800000"/>
            <a:headEnd/>
            <a:tailEnd/>
          </a:ln>
        </p:spPr>
      </p:pic>
      <p:sp>
        <p:nvSpPr>
          <p:cNvPr id="4" name="Rectangle 3"/>
          <p:cNvSpPr/>
          <p:nvPr/>
        </p:nvSpPr>
        <p:spPr>
          <a:xfrm>
            <a:off x="1237706" y="3926633"/>
            <a:ext cx="6057900" cy="1061829"/>
          </a:xfrm>
          <a:prstGeom prst="rect">
            <a:avLst/>
          </a:prstGeom>
        </p:spPr>
        <p:txBody>
          <a:bodyPr wrap="square">
            <a:spAutoFit/>
          </a:bodyPr>
          <a:lstStyle/>
          <a:p>
            <a:r>
              <a:rPr lang="en-US" sz="1050" dirty="0"/>
              <a:t>25714 adult cis-men </a:t>
            </a:r>
          </a:p>
          <a:p>
            <a:endParaRPr lang="en-US" sz="1050" dirty="0"/>
          </a:p>
          <a:p>
            <a:r>
              <a:rPr lang="en-US" sz="1050" dirty="0"/>
              <a:t>Source: Wei et al. “Relationship Between Low Cardiorespiratory Fitness and Mortality in Normal-Weight, Overweight, and Obese Men.” </a:t>
            </a:r>
            <a:r>
              <a:rPr lang="en-US" sz="1050" i="1" dirty="0"/>
              <a:t>JAMA. 1999;282: 1547-1553.)</a:t>
            </a:r>
          </a:p>
          <a:p>
            <a:endParaRPr lang="en-US" sz="1050" i="1" dirty="0"/>
          </a:p>
          <a:p>
            <a:endParaRPr lang="en-US" sz="1050" dirty="0"/>
          </a:p>
        </p:txBody>
      </p:sp>
      <p:sp>
        <p:nvSpPr>
          <p:cNvPr id="3" name="Arrow: Right 2">
            <a:extLst>
              <a:ext uri="{FF2B5EF4-FFF2-40B4-BE49-F238E27FC236}">
                <a16:creationId xmlns:a16="http://schemas.microsoft.com/office/drawing/2014/main" id="{C549C3D6-68FE-40F7-83A9-D0671AE96530}"/>
              </a:ext>
            </a:extLst>
          </p:cNvPr>
          <p:cNvSpPr/>
          <p:nvPr/>
        </p:nvSpPr>
        <p:spPr>
          <a:xfrm>
            <a:off x="1113609" y="2147081"/>
            <a:ext cx="1378131" cy="28085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5" name="Arrow: Right 4">
            <a:extLst>
              <a:ext uri="{FF2B5EF4-FFF2-40B4-BE49-F238E27FC236}">
                <a16:creationId xmlns:a16="http://schemas.microsoft.com/office/drawing/2014/main" id="{1D9B0DFE-954C-4CDB-83E8-95D4A41F295C}"/>
              </a:ext>
            </a:extLst>
          </p:cNvPr>
          <p:cNvSpPr/>
          <p:nvPr/>
        </p:nvSpPr>
        <p:spPr>
          <a:xfrm>
            <a:off x="1113609" y="1423111"/>
            <a:ext cx="1378131" cy="28085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p>
        </p:txBody>
      </p:sp>
      <p:sp>
        <p:nvSpPr>
          <p:cNvPr id="7" name="Arrow: Right 6">
            <a:extLst>
              <a:ext uri="{FF2B5EF4-FFF2-40B4-BE49-F238E27FC236}">
                <a16:creationId xmlns:a16="http://schemas.microsoft.com/office/drawing/2014/main" id="{31077467-3AC5-4A69-831C-6B21B7471E95}"/>
              </a:ext>
            </a:extLst>
          </p:cNvPr>
          <p:cNvSpPr/>
          <p:nvPr/>
        </p:nvSpPr>
        <p:spPr>
          <a:xfrm>
            <a:off x="1100546" y="2774948"/>
            <a:ext cx="1378131" cy="28085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9" name="Arrow: Right 8">
            <a:extLst>
              <a:ext uri="{FF2B5EF4-FFF2-40B4-BE49-F238E27FC236}">
                <a16:creationId xmlns:a16="http://schemas.microsoft.com/office/drawing/2014/main" id="{3527007A-9006-4FEE-8320-1D3CAF6D1CB3}"/>
              </a:ext>
            </a:extLst>
          </p:cNvPr>
          <p:cNvSpPr/>
          <p:nvPr/>
        </p:nvSpPr>
        <p:spPr>
          <a:xfrm>
            <a:off x="1113609" y="1792392"/>
            <a:ext cx="1378131" cy="280852"/>
          </a:xfrm>
          <a:prstGeom prst="rightArrow">
            <a:avLst/>
          </a:prstGeom>
          <a:solidFill>
            <a:schemeClr val="bg1">
              <a:lumMod val="50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p>
        </p:txBody>
      </p:sp>
      <p:sp>
        <p:nvSpPr>
          <p:cNvPr id="15" name="Arrow: Right 14">
            <a:extLst>
              <a:ext uri="{FF2B5EF4-FFF2-40B4-BE49-F238E27FC236}">
                <a16:creationId xmlns:a16="http://schemas.microsoft.com/office/drawing/2014/main" id="{CC875F94-6356-4CB8-BB0F-DEA7D1E98BC0}"/>
              </a:ext>
            </a:extLst>
          </p:cNvPr>
          <p:cNvSpPr/>
          <p:nvPr/>
        </p:nvSpPr>
        <p:spPr>
          <a:xfrm>
            <a:off x="1113609" y="2457282"/>
            <a:ext cx="1378131" cy="280852"/>
          </a:xfrm>
          <a:prstGeom prst="rightArrow">
            <a:avLst/>
          </a:prstGeom>
          <a:solidFill>
            <a:schemeClr val="bg1">
              <a:lumMod val="50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p>
        </p:txBody>
      </p:sp>
      <p:sp>
        <p:nvSpPr>
          <p:cNvPr id="17" name="Arrow: Right 16">
            <a:extLst>
              <a:ext uri="{FF2B5EF4-FFF2-40B4-BE49-F238E27FC236}">
                <a16:creationId xmlns:a16="http://schemas.microsoft.com/office/drawing/2014/main" id="{B2E7BA3D-2757-4B91-BA7D-1C94DED2F23E}"/>
              </a:ext>
            </a:extLst>
          </p:cNvPr>
          <p:cNvSpPr/>
          <p:nvPr/>
        </p:nvSpPr>
        <p:spPr>
          <a:xfrm>
            <a:off x="1100546" y="3121963"/>
            <a:ext cx="1378131" cy="280852"/>
          </a:xfrm>
          <a:prstGeom prst="rightArrow">
            <a:avLst/>
          </a:prstGeom>
          <a:solidFill>
            <a:schemeClr val="bg1">
              <a:lumMod val="50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p>
        </p:txBody>
      </p:sp>
    </p:spTree>
    <p:extLst>
      <p:ext uri="{BB962C8B-B14F-4D97-AF65-F5344CB8AC3E}">
        <p14:creationId xmlns:p14="http://schemas.microsoft.com/office/powerpoint/2010/main" val="101161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5"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OP Matheson.jpg"/>
          <p:cNvPicPr>
            <a:picLocks noGrp="1" noChangeAspect="1"/>
          </p:cNvPicPr>
          <p:nvPr>
            <p:ph idx="4294967295"/>
          </p:nvPr>
        </p:nvPicPr>
        <p:blipFill>
          <a:blip r:embed="rId2" cstate="print"/>
          <a:stretch>
            <a:fillRect/>
          </a:stretch>
        </p:blipFill>
        <p:spPr>
          <a:xfrm>
            <a:off x="971879" y="59787"/>
            <a:ext cx="6730604" cy="3607594"/>
          </a:xfrm>
        </p:spPr>
      </p:pic>
      <p:sp>
        <p:nvSpPr>
          <p:cNvPr id="3" name="TextBox 2"/>
          <p:cNvSpPr txBox="1"/>
          <p:nvPr/>
        </p:nvSpPr>
        <p:spPr>
          <a:xfrm>
            <a:off x="1441517" y="3667381"/>
            <a:ext cx="5372100" cy="369332"/>
          </a:xfrm>
          <a:prstGeom prst="rect">
            <a:avLst/>
          </a:prstGeom>
          <a:noFill/>
        </p:spPr>
        <p:txBody>
          <a:bodyPr wrap="square" rtlCol="0">
            <a:spAutoFit/>
          </a:bodyPr>
          <a:lstStyle/>
          <a:p>
            <a:pPr algn="ctr"/>
            <a:r>
              <a:rPr lang="en-US" sz="1800" dirty="0"/>
              <a:t>Number of Healthy Habits </a:t>
            </a:r>
          </a:p>
        </p:txBody>
      </p:sp>
      <p:sp>
        <p:nvSpPr>
          <p:cNvPr id="6" name="TextBox 5"/>
          <p:cNvSpPr txBox="1"/>
          <p:nvPr/>
        </p:nvSpPr>
        <p:spPr>
          <a:xfrm>
            <a:off x="104503" y="1642153"/>
            <a:ext cx="971550" cy="923330"/>
          </a:xfrm>
          <a:prstGeom prst="rect">
            <a:avLst/>
          </a:prstGeom>
          <a:noFill/>
        </p:spPr>
        <p:txBody>
          <a:bodyPr wrap="square" rtlCol="0">
            <a:spAutoFit/>
          </a:bodyPr>
          <a:lstStyle/>
          <a:p>
            <a:r>
              <a:rPr lang="en-US" sz="1800" dirty="0"/>
              <a:t>Health Hazard </a:t>
            </a:r>
          </a:p>
          <a:p>
            <a:r>
              <a:rPr lang="en-US" sz="1800" dirty="0"/>
              <a:t>Ratio</a:t>
            </a:r>
          </a:p>
        </p:txBody>
      </p:sp>
      <p:sp>
        <p:nvSpPr>
          <p:cNvPr id="9" name="TextBox 8">
            <a:extLst>
              <a:ext uri="{FF2B5EF4-FFF2-40B4-BE49-F238E27FC236}">
                <a16:creationId xmlns:a16="http://schemas.microsoft.com/office/drawing/2014/main" id="{5BBBE7A4-306A-44AB-8EBC-C9F462DF6442}"/>
              </a:ext>
            </a:extLst>
          </p:cNvPr>
          <p:cNvSpPr txBox="1"/>
          <p:nvPr/>
        </p:nvSpPr>
        <p:spPr>
          <a:xfrm>
            <a:off x="4853937" y="4066118"/>
            <a:ext cx="3579223" cy="900246"/>
          </a:xfrm>
          <a:prstGeom prst="rect">
            <a:avLst/>
          </a:prstGeom>
          <a:noFill/>
        </p:spPr>
        <p:txBody>
          <a:bodyPr wrap="square" rtlCol="0">
            <a:spAutoFit/>
          </a:bodyPr>
          <a:lstStyle/>
          <a:p>
            <a:r>
              <a:rPr lang="en-US" sz="1050" dirty="0"/>
              <a:t>Matheson et. al.</a:t>
            </a:r>
          </a:p>
          <a:p>
            <a:r>
              <a:rPr lang="en-US" sz="1050" dirty="0"/>
              <a:t>Healthy lifestyle habits and mortality in overweight and obese individuals.</a:t>
            </a:r>
          </a:p>
          <a:p>
            <a:r>
              <a:rPr lang="en-US" sz="1050" dirty="0"/>
              <a:t>11,761 cis men and women </a:t>
            </a:r>
          </a:p>
          <a:p>
            <a:pPr marL="214313" indent="-214313">
              <a:buFont typeface="Arial" panose="020B0604020202020204" pitchFamily="34" charset="0"/>
              <a:buChar char="•"/>
            </a:pPr>
            <a:endParaRPr lang="en-US" sz="1050" dirty="0"/>
          </a:p>
        </p:txBody>
      </p:sp>
      <p:sp>
        <p:nvSpPr>
          <p:cNvPr id="8" name="TextBox 7">
            <a:extLst>
              <a:ext uri="{FF2B5EF4-FFF2-40B4-BE49-F238E27FC236}">
                <a16:creationId xmlns:a16="http://schemas.microsoft.com/office/drawing/2014/main" id="{D537D429-6522-41D9-B12E-B77651ABA4B8}"/>
              </a:ext>
            </a:extLst>
          </p:cNvPr>
          <p:cNvSpPr txBox="1"/>
          <p:nvPr/>
        </p:nvSpPr>
        <p:spPr>
          <a:xfrm>
            <a:off x="246674" y="4069316"/>
            <a:ext cx="4607262" cy="900246"/>
          </a:xfrm>
          <a:prstGeom prst="rect">
            <a:avLst/>
          </a:prstGeom>
          <a:noFill/>
        </p:spPr>
        <p:txBody>
          <a:bodyPr wrap="square">
            <a:spAutoFit/>
          </a:bodyPr>
          <a:lstStyle/>
          <a:p>
            <a:pPr marL="214313" indent="-214313">
              <a:buFont typeface="Arial" panose="020B0604020202020204" pitchFamily="34" charset="0"/>
              <a:buChar char="•"/>
            </a:pPr>
            <a:r>
              <a:rPr lang="en-US" sz="1050" dirty="0"/>
              <a:t>5 or more servings of fruits and vegetables</a:t>
            </a:r>
          </a:p>
          <a:p>
            <a:pPr marL="214313" indent="-214313">
              <a:buFont typeface="Arial" panose="020B0604020202020204" pitchFamily="34" charset="0"/>
              <a:buChar char="•"/>
            </a:pPr>
            <a:r>
              <a:rPr lang="en-US" sz="1050" dirty="0"/>
              <a:t>Exercise more than 12 times per month</a:t>
            </a:r>
          </a:p>
          <a:p>
            <a:pPr marL="214313" indent="-214313">
              <a:buFont typeface="Arial" panose="020B0604020202020204" pitchFamily="34" charset="0"/>
              <a:buChar char="•"/>
            </a:pPr>
            <a:r>
              <a:rPr lang="en-US" sz="1050" dirty="0"/>
              <a:t>Alcohol up to 1 drink/day for cis-women and up to 2 drinks/day for cis-men</a:t>
            </a:r>
          </a:p>
          <a:p>
            <a:pPr marL="214313" indent="-214313">
              <a:buFont typeface="Arial" panose="020B0604020202020204" pitchFamily="34" charset="0"/>
              <a:buChar char="•"/>
            </a:pPr>
            <a:r>
              <a:rPr lang="en-US" sz="1050" dirty="0"/>
              <a:t>not smoking</a:t>
            </a:r>
          </a:p>
        </p:txBody>
      </p:sp>
      <p:sp>
        <p:nvSpPr>
          <p:cNvPr id="5" name="TextBox 4">
            <a:extLst>
              <a:ext uri="{FF2B5EF4-FFF2-40B4-BE49-F238E27FC236}">
                <a16:creationId xmlns:a16="http://schemas.microsoft.com/office/drawing/2014/main" id="{6E7EF35E-3E4A-4067-8EC4-336C0D5B8602}"/>
              </a:ext>
            </a:extLst>
          </p:cNvPr>
          <p:cNvSpPr txBox="1"/>
          <p:nvPr/>
        </p:nvSpPr>
        <p:spPr>
          <a:xfrm>
            <a:off x="1685318" y="2380799"/>
            <a:ext cx="189689" cy="1061829"/>
          </a:xfrm>
          <a:prstGeom prst="rect">
            <a:avLst/>
          </a:prstGeom>
          <a:noFill/>
        </p:spPr>
        <p:txBody>
          <a:bodyPr wrap="square" rtlCol="0">
            <a:spAutoFit/>
          </a:bodyPr>
          <a:lstStyle/>
          <a:p>
            <a:r>
              <a:rPr lang="en-US" sz="1050" b="1" dirty="0"/>
              <a:t>normal</a:t>
            </a:r>
          </a:p>
        </p:txBody>
      </p:sp>
      <p:sp>
        <p:nvSpPr>
          <p:cNvPr id="11" name="TextBox 10">
            <a:extLst>
              <a:ext uri="{FF2B5EF4-FFF2-40B4-BE49-F238E27FC236}">
                <a16:creationId xmlns:a16="http://schemas.microsoft.com/office/drawing/2014/main" id="{EF050E6E-FA00-4BA9-8B36-C31CAFD4A5FE}"/>
              </a:ext>
            </a:extLst>
          </p:cNvPr>
          <p:cNvSpPr txBox="1"/>
          <p:nvPr/>
        </p:nvSpPr>
        <p:spPr>
          <a:xfrm>
            <a:off x="2018491" y="1699862"/>
            <a:ext cx="189689" cy="1708160"/>
          </a:xfrm>
          <a:prstGeom prst="rect">
            <a:avLst/>
          </a:prstGeom>
          <a:noFill/>
        </p:spPr>
        <p:txBody>
          <a:bodyPr wrap="square" rtlCol="0">
            <a:spAutoFit/>
          </a:bodyPr>
          <a:lstStyle/>
          <a:p>
            <a:r>
              <a:rPr lang="en-US" sz="1050" b="1" dirty="0"/>
              <a:t>overweight</a:t>
            </a:r>
          </a:p>
        </p:txBody>
      </p:sp>
      <p:sp>
        <p:nvSpPr>
          <p:cNvPr id="13" name="TextBox 12">
            <a:extLst>
              <a:ext uri="{FF2B5EF4-FFF2-40B4-BE49-F238E27FC236}">
                <a16:creationId xmlns:a16="http://schemas.microsoft.com/office/drawing/2014/main" id="{C329B509-9AFC-4809-810B-40D19892A054}"/>
              </a:ext>
            </a:extLst>
          </p:cNvPr>
          <p:cNvSpPr txBox="1"/>
          <p:nvPr/>
        </p:nvSpPr>
        <p:spPr>
          <a:xfrm>
            <a:off x="2302538" y="1442766"/>
            <a:ext cx="189689" cy="900246"/>
          </a:xfrm>
          <a:prstGeom prst="rect">
            <a:avLst/>
          </a:prstGeom>
          <a:noFill/>
        </p:spPr>
        <p:txBody>
          <a:bodyPr wrap="square" rtlCol="0">
            <a:spAutoFit/>
          </a:bodyPr>
          <a:lstStyle/>
          <a:p>
            <a:r>
              <a:rPr lang="en-US" sz="1050" b="1" dirty="0"/>
              <a:t>obese</a:t>
            </a:r>
          </a:p>
        </p:txBody>
      </p:sp>
      <p:sp>
        <p:nvSpPr>
          <p:cNvPr id="4" name="Oval 3">
            <a:extLst>
              <a:ext uri="{FF2B5EF4-FFF2-40B4-BE49-F238E27FC236}">
                <a16:creationId xmlns:a16="http://schemas.microsoft.com/office/drawing/2014/main" id="{F7EA7DB7-1644-4A0A-AF3F-92061A36979F}"/>
              </a:ext>
            </a:extLst>
          </p:cNvPr>
          <p:cNvSpPr/>
          <p:nvPr/>
        </p:nvSpPr>
        <p:spPr>
          <a:xfrm>
            <a:off x="1440598" y="150223"/>
            <a:ext cx="1201991" cy="32693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2" name="Oval 11">
            <a:extLst>
              <a:ext uri="{FF2B5EF4-FFF2-40B4-BE49-F238E27FC236}">
                <a16:creationId xmlns:a16="http://schemas.microsoft.com/office/drawing/2014/main" id="{746347CB-8741-420E-9C11-708540AB893F}"/>
              </a:ext>
            </a:extLst>
          </p:cNvPr>
          <p:cNvSpPr/>
          <p:nvPr/>
        </p:nvSpPr>
        <p:spPr>
          <a:xfrm>
            <a:off x="2655356" y="1534885"/>
            <a:ext cx="1201991" cy="19811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4" name="Oval 13">
            <a:extLst>
              <a:ext uri="{FF2B5EF4-FFF2-40B4-BE49-F238E27FC236}">
                <a16:creationId xmlns:a16="http://schemas.microsoft.com/office/drawing/2014/main" id="{A40BB3A0-BFF4-45E5-8FC1-8F4C41AE663C}"/>
              </a:ext>
            </a:extLst>
          </p:cNvPr>
          <p:cNvSpPr/>
          <p:nvPr/>
        </p:nvSpPr>
        <p:spPr>
          <a:xfrm>
            <a:off x="6212622" y="2651760"/>
            <a:ext cx="1201991" cy="8475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0" name="Slide Number Placeholder 9">
            <a:extLst>
              <a:ext uri="{FF2B5EF4-FFF2-40B4-BE49-F238E27FC236}">
                <a16:creationId xmlns:a16="http://schemas.microsoft.com/office/drawing/2014/main" id="{B589C8DC-802E-40F2-92BB-DABFAD5C6C5B}"/>
              </a:ext>
            </a:extLst>
          </p:cNvPr>
          <p:cNvSpPr>
            <a:spLocks noGrp="1"/>
          </p:cNvSpPr>
          <p:nvPr>
            <p:ph type="sldNum" sz="quarter" idx="12"/>
          </p:nvPr>
        </p:nvSpPr>
        <p:spPr/>
        <p:txBody>
          <a:bodyPr/>
          <a:lstStyle/>
          <a:p>
            <a:fld id="{2D99A0BD-7166-416E-9420-05DEAABA7272}" type="slidenum">
              <a:rPr lang="en-US" smtClean="0"/>
              <a:t>25</a:t>
            </a:fld>
            <a:endParaRPr lang="en-US" dirty="0"/>
          </a:p>
        </p:txBody>
      </p:sp>
    </p:spTree>
    <p:extLst>
      <p:ext uri="{BB962C8B-B14F-4D97-AF65-F5344CB8AC3E}">
        <p14:creationId xmlns:p14="http://schemas.microsoft.com/office/powerpoint/2010/main" val="357180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5" grpId="0"/>
      <p:bldP spid="11" grpId="0"/>
      <p:bldP spid="13" grpId="0"/>
      <p:bldP spid="4" grpId="0" animBg="1"/>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034ED-B903-4CAB-86DF-5A591DFDE6A1}"/>
              </a:ext>
            </a:extLst>
          </p:cNvPr>
          <p:cNvSpPr>
            <a:spLocks noGrp="1"/>
          </p:cNvSpPr>
          <p:nvPr>
            <p:ph type="title"/>
          </p:nvPr>
        </p:nvSpPr>
        <p:spPr>
          <a:xfrm>
            <a:off x="467454" y="613373"/>
            <a:ext cx="6571060" cy="530223"/>
          </a:xfrm>
        </p:spPr>
        <p:txBody>
          <a:bodyPr/>
          <a:lstStyle/>
          <a:p>
            <a:r>
              <a:rPr lang="en-US" dirty="0"/>
              <a:t>Gaesser and Angadi</a:t>
            </a:r>
          </a:p>
        </p:txBody>
      </p:sp>
      <p:sp>
        <p:nvSpPr>
          <p:cNvPr id="3" name="Content Placeholder 2">
            <a:extLst>
              <a:ext uri="{FF2B5EF4-FFF2-40B4-BE49-F238E27FC236}">
                <a16:creationId xmlns:a16="http://schemas.microsoft.com/office/drawing/2014/main" id="{D396BBD0-10EB-43C3-807D-133B5D7B2C73}"/>
              </a:ext>
            </a:extLst>
          </p:cNvPr>
          <p:cNvSpPr>
            <a:spLocks noGrp="1"/>
          </p:cNvSpPr>
          <p:nvPr>
            <p:ph idx="1"/>
          </p:nvPr>
        </p:nvSpPr>
        <p:spPr>
          <a:xfrm>
            <a:off x="379379" y="1758275"/>
            <a:ext cx="8550613" cy="3509253"/>
          </a:xfrm>
        </p:spPr>
        <p:txBody>
          <a:bodyPr>
            <a:normAutofit fontScale="92500" lnSpcReduction="20000"/>
          </a:bodyPr>
          <a:lstStyle/>
          <a:p>
            <a:r>
              <a:rPr lang="en-US" sz="1800" dirty="0"/>
              <a:t>Analyzed 225 studies, systematic reviews, and meta-analyses</a:t>
            </a:r>
          </a:p>
          <a:p>
            <a:pPr marL="0" indent="0">
              <a:buNone/>
            </a:pPr>
            <a:endParaRPr lang="en-US" sz="1800" dirty="0"/>
          </a:p>
          <a:p>
            <a:r>
              <a:rPr lang="en-US" sz="1800" dirty="0"/>
              <a:t>The mortality risk associated with obesity is largely attenuated or eliminated by moderate-to-high levels of cardiorespiratory fitness (CRF) or physical activity (PA)</a:t>
            </a:r>
          </a:p>
          <a:p>
            <a:pPr marL="0" indent="0">
              <a:buNone/>
            </a:pPr>
            <a:endParaRPr lang="en-US" sz="1800" dirty="0"/>
          </a:p>
          <a:p>
            <a:r>
              <a:rPr lang="en-US" sz="1800" dirty="0"/>
              <a:t>Most cardiometabolic risk markers associated with obesity can be improved with exercise training independent of weight loss and by a magnitude similar to that observed with weight-loss programs</a:t>
            </a:r>
          </a:p>
          <a:p>
            <a:pPr marL="0" indent="0">
              <a:buNone/>
            </a:pPr>
            <a:endParaRPr lang="en-US" sz="1800" dirty="0"/>
          </a:p>
          <a:p>
            <a:r>
              <a:rPr lang="en-US" sz="1800" dirty="0"/>
              <a:t>Weight loss, even if intentional, is not consistently associated with lower mortality risk</a:t>
            </a:r>
          </a:p>
        </p:txBody>
      </p:sp>
      <p:sp>
        <p:nvSpPr>
          <p:cNvPr id="4" name="Slide Number Placeholder 3">
            <a:extLst>
              <a:ext uri="{FF2B5EF4-FFF2-40B4-BE49-F238E27FC236}">
                <a16:creationId xmlns:a16="http://schemas.microsoft.com/office/drawing/2014/main" id="{C7F3819E-13CE-4603-B492-84E83C0ABB1D}"/>
              </a:ext>
            </a:extLst>
          </p:cNvPr>
          <p:cNvSpPr>
            <a:spLocks noGrp="1"/>
          </p:cNvSpPr>
          <p:nvPr>
            <p:ph type="sldNum" sz="quarter" idx="12"/>
          </p:nvPr>
        </p:nvSpPr>
        <p:spPr/>
        <p:txBody>
          <a:bodyPr/>
          <a:lstStyle/>
          <a:p>
            <a:fld id="{FEA03840-B047-40F7-B044-8C9181D1A293}" type="slidenum">
              <a:rPr lang="en-US" smtClean="0"/>
              <a:t>26</a:t>
            </a:fld>
            <a:endParaRPr lang="en-US" dirty="0"/>
          </a:p>
        </p:txBody>
      </p:sp>
    </p:spTree>
    <p:extLst>
      <p:ext uri="{BB962C8B-B14F-4D97-AF65-F5344CB8AC3E}">
        <p14:creationId xmlns:p14="http://schemas.microsoft.com/office/powerpoint/2010/main" val="24497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034ED-B903-4CAB-86DF-5A591DFDE6A1}"/>
              </a:ext>
            </a:extLst>
          </p:cNvPr>
          <p:cNvSpPr>
            <a:spLocks noGrp="1"/>
          </p:cNvSpPr>
          <p:nvPr>
            <p:ph type="title"/>
          </p:nvPr>
        </p:nvSpPr>
        <p:spPr>
          <a:xfrm>
            <a:off x="474329" y="619744"/>
            <a:ext cx="6571060" cy="530223"/>
          </a:xfrm>
        </p:spPr>
        <p:txBody>
          <a:bodyPr/>
          <a:lstStyle/>
          <a:p>
            <a:r>
              <a:rPr lang="en-US" dirty="0"/>
              <a:t>Gaesser and Angadi - 2</a:t>
            </a:r>
          </a:p>
        </p:txBody>
      </p:sp>
      <p:sp>
        <p:nvSpPr>
          <p:cNvPr id="3" name="Content Placeholder 2">
            <a:extLst>
              <a:ext uri="{FF2B5EF4-FFF2-40B4-BE49-F238E27FC236}">
                <a16:creationId xmlns:a16="http://schemas.microsoft.com/office/drawing/2014/main" id="{D396BBD0-10EB-43C3-807D-133B5D7B2C73}"/>
              </a:ext>
            </a:extLst>
          </p:cNvPr>
          <p:cNvSpPr>
            <a:spLocks noGrp="1"/>
          </p:cNvSpPr>
          <p:nvPr>
            <p:ph idx="1"/>
          </p:nvPr>
        </p:nvSpPr>
        <p:spPr>
          <a:xfrm>
            <a:off x="379379" y="2032595"/>
            <a:ext cx="8550613" cy="3509253"/>
          </a:xfrm>
        </p:spPr>
        <p:txBody>
          <a:bodyPr>
            <a:normAutofit/>
          </a:bodyPr>
          <a:lstStyle/>
          <a:p>
            <a:r>
              <a:rPr lang="en-US" sz="1500" dirty="0"/>
              <a:t>Increases in CRF or PA are consistently associated with greater reductions in mortality risk than is intentional weight loss</a:t>
            </a:r>
          </a:p>
          <a:p>
            <a:pPr marL="0" indent="0">
              <a:buNone/>
            </a:pPr>
            <a:endParaRPr lang="en-US" sz="1500" dirty="0"/>
          </a:p>
          <a:p>
            <a:r>
              <a:rPr lang="en-US" sz="1500" dirty="0"/>
              <a:t>Weight cycling is associated with numerous adverse health outcomes including increased mortality. </a:t>
            </a:r>
          </a:p>
          <a:p>
            <a:pPr marL="0" indent="0">
              <a:buNone/>
            </a:pPr>
            <a:endParaRPr lang="en-US" sz="1500" dirty="0"/>
          </a:p>
          <a:p>
            <a:r>
              <a:rPr lang="en-US" sz="1500" dirty="0"/>
              <a:t>Adherence to PA may improve if health care professionals emphasize to their patients the myriad benefits of PA and CRF in the absence of weight loss.</a:t>
            </a:r>
          </a:p>
        </p:txBody>
      </p:sp>
      <p:sp>
        <p:nvSpPr>
          <p:cNvPr id="4" name="Slide Number Placeholder 3">
            <a:extLst>
              <a:ext uri="{FF2B5EF4-FFF2-40B4-BE49-F238E27FC236}">
                <a16:creationId xmlns:a16="http://schemas.microsoft.com/office/drawing/2014/main" id="{DBA6C04F-51D7-4754-8607-3D0C4C14BAB2}"/>
              </a:ext>
            </a:extLst>
          </p:cNvPr>
          <p:cNvSpPr>
            <a:spLocks noGrp="1"/>
          </p:cNvSpPr>
          <p:nvPr>
            <p:ph type="sldNum" sz="quarter" idx="12"/>
          </p:nvPr>
        </p:nvSpPr>
        <p:spPr/>
        <p:txBody>
          <a:bodyPr/>
          <a:lstStyle/>
          <a:p>
            <a:fld id="{FEA03840-B047-40F7-B044-8C9181D1A293}" type="slidenum">
              <a:rPr lang="en-US" smtClean="0"/>
              <a:t>27</a:t>
            </a:fld>
            <a:endParaRPr lang="en-US" dirty="0"/>
          </a:p>
        </p:txBody>
      </p:sp>
    </p:spTree>
    <p:extLst>
      <p:ext uri="{BB962C8B-B14F-4D97-AF65-F5344CB8AC3E}">
        <p14:creationId xmlns:p14="http://schemas.microsoft.com/office/powerpoint/2010/main" val="22125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154C-E155-353F-83FC-762394764650}"/>
              </a:ext>
            </a:extLst>
          </p:cNvPr>
          <p:cNvSpPr>
            <a:spLocks noGrp="1"/>
          </p:cNvSpPr>
          <p:nvPr>
            <p:ph type="title"/>
          </p:nvPr>
        </p:nvSpPr>
        <p:spPr>
          <a:xfrm>
            <a:off x="474330" y="613373"/>
            <a:ext cx="6571060" cy="530223"/>
          </a:xfrm>
        </p:spPr>
        <p:txBody>
          <a:bodyPr/>
          <a:lstStyle/>
          <a:p>
            <a:r>
              <a:rPr lang="en-US" dirty="0"/>
              <a:t>RCT: Weight-Neutral vs Weight loss</a:t>
            </a:r>
          </a:p>
        </p:txBody>
      </p:sp>
      <p:sp>
        <p:nvSpPr>
          <p:cNvPr id="3" name="Content Placeholder 2">
            <a:extLst>
              <a:ext uri="{FF2B5EF4-FFF2-40B4-BE49-F238E27FC236}">
                <a16:creationId xmlns:a16="http://schemas.microsoft.com/office/drawing/2014/main" id="{24F8F043-EF45-DC5D-23B3-E6D35886FFD7}"/>
              </a:ext>
            </a:extLst>
          </p:cNvPr>
          <p:cNvSpPr>
            <a:spLocks noGrp="1"/>
          </p:cNvSpPr>
          <p:nvPr>
            <p:ph idx="1"/>
          </p:nvPr>
        </p:nvSpPr>
        <p:spPr>
          <a:xfrm>
            <a:off x="390089" y="1733376"/>
            <a:ext cx="8235891" cy="3410125"/>
          </a:xfrm>
        </p:spPr>
        <p:txBody>
          <a:bodyPr>
            <a:normAutofit fontScale="92500" lnSpcReduction="20000"/>
          </a:bodyPr>
          <a:lstStyle/>
          <a:p>
            <a:r>
              <a:rPr lang="en-US" sz="1425" dirty="0"/>
              <a:t>Weight-neutral intervention vs Behavior-based weight loss intervention</a:t>
            </a:r>
          </a:p>
          <a:p>
            <a:r>
              <a:rPr lang="en-US" sz="1425" dirty="0"/>
              <a:t>6-month RCT, 2 years follow up</a:t>
            </a:r>
            <a:br>
              <a:rPr lang="en-US" sz="1425" dirty="0"/>
            </a:br>
            <a:endParaRPr lang="en-US" sz="1425" dirty="0"/>
          </a:p>
          <a:p>
            <a:r>
              <a:rPr lang="en-US" sz="1425" dirty="0"/>
              <a:t>Attrition at 6 months</a:t>
            </a:r>
          </a:p>
          <a:p>
            <a:pPr lvl="1"/>
            <a:r>
              <a:rPr lang="en-US" sz="1425" dirty="0"/>
              <a:t>Diet group: 41%</a:t>
            </a:r>
          </a:p>
          <a:p>
            <a:pPr lvl="1"/>
            <a:r>
              <a:rPr lang="en-US" sz="1425" dirty="0"/>
              <a:t>Weight-Neutral group: 8% </a:t>
            </a:r>
          </a:p>
          <a:p>
            <a:pPr lvl="1"/>
            <a:endParaRPr lang="en-US" sz="1425" dirty="0"/>
          </a:p>
          <a:p>
            <a:r>
              <a:rPr lang="en-US" sz="1425" dirty="0"/>
              <a:t>Follow-up (50% of both groups returned for 2-year evaluation) </a:t>
            </a:r>
          </a:p>
          <a:p>
            <a:pPr lvl="1"/>
            <a:r>
              <a:rPr lang="en-US" sz="1425" dirty="0"/>
              <a:t>Weight-Neutral: maintained weight, improved in all outcome variables, and sustained improvements</a:t>
            </a:r>
          </a:p>
          <a:p>
            <a:pPr lvl="1"/>
            <a:r>
              <a:rPr lang="en-US" sz="1425" dirty="0"/>
              <a:t>Diet group: Weight was regained and little improvement was sustained</a:t>
            </a:r>
            <a:br>
              <a:rPr lang="en-US" sz="1425" dirty="0"/>
            </a:br>
            <a:endParaRPr lang="en-US" sz="1425" dirty="0"/>
          </a:p>
          <a:p>
            <a:pPr marL="0" indent="0">
              <a:buNone/>
            </a:pPr>
            <a:r>
              <a:rPr lang="en-US" sz="975" dirty="0"/>
              <a:t>Bacon, L., Stern, J. S., Van Loan, M. D., &amp; </a:t>
            </a:r>
            <a:r>
              <a:rPr lang="en-US" sz="975" dirty="0" err="1"/>
              <a:t>Keim</a:t>
            </a:r>
            <a:r>
              <a:rPr lang="en-US" sz="975" dirty="0"/>
              <a:t>, N. L. (2005). Size acceptance and intuitive eating improve health for obese, female chronic dieters. Journal of the American Dietetic Association, 105(6), 929–936. https://doi.org/10.1016/j.jada.2005.03.011</a:t>
            </a:r>
          </a:p>
        </p:txBody>
      </p:sp>
      <p:sp>
        <p:nvSpPr>
          <p:cNvPr id="4" name="Slide Number Placeholder 3">
            <a:extLst>
              <a:ext uri="{FF2B5EF4-FFF2-40B4-BE49-F238E27FC236}">
                <a16:creationId xmlns:a16="http://schemas.microsoft.com/office/drawing/2014/main" id="{277DC7DB-BF63-0E7D-8FFA-01FB04F8EF14}"/>
              </a:ext>
            </a:extLst>
          </p:cNvPr>
          <p:cNvSpPr>
            <a:spLocks noGrp="1"/>
          </p:cNvSpPr>
          <p:nvPr>
            <p:ph type="sldNum" sz="quarter" idx="12"/>
          </p:nvPr>
        </p:nvSpPr>
        <p:spPr/>
        <p:txBody>
          <a:bodyPr/>
          <a:lstStyle/>
          <a:p>
            <a:fld id="{FEA03840-B047-40F7-B044-8C9181D1A293}" type="slidenum">
              <a:rPr lang="en-US" smtClean="0"/>
              <a:t>28</a:t>
            </a:fld>
            <a:endParaRPr lang="en-US"/>
          </a:p>
        </p:txBody>
      </p:sp>
    </p:spTree>
    <p:extLst>
      <p:ext uri="{BB962C8B-B14F-4D97-AF65-F5344CB8AC3E}">
        <p14:creationId xmlns:p14="http://schemas.microsoft.com/office/powerpoint/2010/main" val="3985926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ctrTitle"/>
          </p:nvPr>
        </p:nvSpPr>
        <p:spPr>
          <a:xfrm>
            <a:off x="866216" y="1574800"/>
            <a:ext cx="6619244" cy="2008236"/>
          </a:xfrm>
        </p:spPr>
        <p:txBody>
          <a:bodyPr spcFirstLastPara="1" wrap="square" lIns="91425" tIns="91425" rIns="91425" bIns="91425" anchor="b" anchorCtr="0">
            <a:normAutofit fontScale="90000"/>
          </a:bodyPr>
          <a:lstStyle/>
          <a:p>
            <a:r>
              <a:rPr lang="en-US" sz="4400" dirty="0"/>
              <a:t>Supporting </a:t>
            </a:r>
            <a:br>
              <a:rPr lang="en-US" sz="4400" dirty="0"/>
            </a:br>
            <a:r>
              <a:rPr lang="en-US" sz="4400" dirty="0"/>
              <a:t>the </a:t>
            </a:r>
            <a:br>
              <a:rPr lang="en-US" sz="4400" dirty="0"/>
            </a:br>
            <a:r>
              <a:rPr lang="en-US" sz="4400" dirty="0"/>
              <a:t>Patient</a:t>
            </a:r>
          </a:p>
        </p:txBody>
      </p:sp>
      <p:sp>
        <p:nvSpPr>
          <p:cNvPr id="3" name="Slide Number Placeholder 2">
            <a:extLst>
              <a:ext uri="{FF2B5EF4-FFF2-40B4-BE49-F238E27FC236}">
                <a16:creationId xmlns:a16="http://schemas.microsoft.com/office/drawing/2014/main" id="{EF2AFADF-2542-C8DC-F0D8-5AF7F1EAF37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3ECD-0F68-4E58-345D-B5D7A4EE3CF5}"/>
              </a:ext>
            </a:extLst>
          </p:cNvPr>
          <p:cNvSpPr>
            <a:spLocks noGrp="1"/>
          </p:cNvSpPr>
          <p:nvPr>
            <p:ph type="ctrTitle"/>
          </p:nvPr>
        </p:nvSpPr>
        <p:spPr>
          <a:xfrm>
            <a:off x="866216" y="1574800"/>
            <a:ext cx="6619244" cy="2008236"/>
          </a:xfrm>
        </p:spPr>
        <p:txBody>
          <a:bodyPr wrap="square" anchor="b">
            <a:normAutofit/>
          </a:bodyPr>
          <a:lstStyle/>
          <a:p>
            <a:r>
              <a:rPr lang="en-US" dirty="0"/>
              <a:t>The </a:t>
            </a:r>
            <a:br>
              <a:rPr lang="en-US" dirty="0"/>
            </a:br>
            <a:r>
              <a:rPr lang="en-US" dirty="0"/>
              <a:t>Weight Centric </a:t>
            </a:r>
            <a:br>
              <a:rPr lang="en-US" dirty="0"/>
            </a:br>
            <a:r>
              <a:rPr lang="en-US" dirty="0"/>
              <a:t>Paradigm</a:t>
            </a:r>
          </a:p>
        </p:txBody>
      </p:sp>
      <p:sp>
        <p:nvSpPr>
          <p:cNvPr id="4" name="Slide Number Placeholder 3">
            <a:extLst>
              <a:ext uri="{FF2B5EF4-FFF2-40B4-BE49-F238E27FC236}">
                <a16:creationId xmlns:a16="http://schemas.microsoft.com/office/drawing/2014/main" id="{3BFF8127-1093-EAEC-7D50-4F4210502C6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4024114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3b573dc320_0_0"/>
          <p:cNvSpPr txBox="1">
            <a:spLocks noGrp="1"/>
          </p:cNvSpPr>
          <p:nvPr>
            <p:ph type="title"/>
          </p:nvPr>
        </p:nvSpPr>
        <p:spPr>
          <a:xfrm>
            <a:off x="457800" y="610139"/>
            <a:ext cx="8686200" cy="5646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3000"/>
              <a:buNone/>
            </a:pPr>
            <a:r>
              <a:rPr lang="en" sz="2700" dirty="0">
                <a:solidFill>
                  <a:schemeClr val="bg1"/>
                </a:solidFill>
                <a:sym typeface="Calibri"/>
              </a:rPr>
              <a:t>Offering information about each paradigm</a:t>
            </a:r>
            <a:endParaRPr sz="2700" dirty="0">
              <a:solidFill>
                <a:schemeClr val="bg1"/>
              </a:solidFill>
              <a:sym typeface="Calibri"/>
            </a:endParaRPr>
          </a:p>
        </p:txBody>
      </p:sp>
      <p:sp>
        <p:nvSpPr>
          <p:cNvPr id="128" name="Google Shape;128;g13b573dc320_0_0"/>
          <p:cNvSpPr txBox="1">
            <a:spLocks noGrp="1"/>
          </p:cNvSpPr>
          <p:nvPr>
            <p:ph type="body" idx="1"/>
          </p:nvPr>
        </p:nvSpPr>
        <p:spPr>
          <a:xfrm>
            <a:off x="760715" y="1942531"/>
            <a:ext cx="7895400" cy="828600"/>
          </a:xfrm>
          <a:prstGeom prst="rect">
            <a:avLst/>
          </a:prstGeom>
          <a:noFill/>
          <a:ln>
            <a:noFill/>
          </a:ln>
        </p:spPr>
        <p:txBody>
          <a:bodyPr spcFirstLastPara="1" wrap="square" lIns="91425" tIns="91425" rIns="91425" bIns="91425" anchor="t" anchorCtr="0">
            <a:noAutofit/>
          </a:bodyPr>
          <a:lstStyle/>
          <a:p>
            <a:pPr marL="0" lvl="0" indent="-298450">
              <a:lnSpc>
                <a:spcPct val="100000"/>
              </a:lnSpc>
              <a:spcBef>
                <a:spcPts val="800"/>
              </a:spcBef>
              <a:buClr>
                <a:schemeClr val="accent1"/>
              </a:buClr>
              <a:buSzPts val="1100"/>
              <a:buFont typeface="Noto Sans Symbols"/>
              <a:buChar char="►"/>
            </a:pPr>
            <a:r>
              <a:rPr lang="en" sz="1800" dirty="0">
                <a:solidFill>
                  <a:srgbClr val="3F3F3F"/>
                </a:solidFill>
              </a:rPr>
              <a:t>Provide research and explanation as asked</a:t>
            </a:r>
          </a:p>
          <a:p>
            <a:pPr marL="457200" lvl="1" indent="-298450">
              <a:lnSpc>
                <a:spcPct val="100000"/>
              </a:lnSpc>
              <a:spcBef>
                <a:spcPts val="800"/>
              </a:spcBef>
              <a:buClr>
                <a:schemeClr val="accent1"/>
              </a:buClr>
              <a:buSzPts val="1100"/>
              <a:buFont typeface="Noto Sans Symbols"/>
              <a:buChar char="►"/>
            </a:pPr>
            <a:r>
              <a:rPr lang="en" sz="1400" dirty="0">
                <a:solidFill>
                  <a:srgbClr val="3F3F3F"/>
                </a:solidFill>
              </a:rPr>
              <a:t>Within your scope of service</a:t>
            </a:r>
          </a:p>
          <a:p>
            <a:pPr marL="457200" lvl="1" indent="-298450">
              <a:lnSpc>
                <a:spcPct val="100000"/>
              </a:lnSpc>
              <a:spcBef>
                <a:spcPts val="800"/>
              </a:spcBef>
              <a:buClr>
                <a:schemeClr val="accent1"/>
              </a:buClr>
              <a:buSzPts val="1100"/>
              <a:buFont typeface="Noto Sans Symbols"/>
              <a:buChar char="►"/>
            </a:pPr>
            <a:endParaRPr lang="en" sz="1600" dirty="0">
              <a:solidFill>
                <a:srgbClr val="3F3F3F"/>
              </a:solidFill>
            </a:endParaRPr>
          </a:p>
          <a:p>
            <a:pPr marL="0" indent="-298450">
              <a:lnSpc>
                <a:spcPct val="100000"/>
              </a:lnSpc>
              <a:spcBef>
                <a:spcPts val="800"/>
              </a:spcBef>
              <a:buClr>
                <a:schemeClr val="accent1"/>
              </a:buClr>
              <a:buSzPts val="1100"/>
              <a:buFont typeface="Noto Sans Symbols"/>
              <a:buChar char="►"/>
            </a:pPr>
            <a:r>
              <a:rPr lang="en-US" sz="1800" dirty="0">
                <a:solidFill>
                  <a:srgbClr val="3F3F3F"/>
                </a:solidFill>
              </a:rPr>
              <a:t>Assist with setting boundaries for weight-neutral care</a:t>
            </a:r>
          </a:p>
          <a:p>
            <a:pPr marL="457200" lvl="1" indent="-298450">
              <a:lnSpc>
                <a:spcPct val="100000"/>
              </a:lnSpc>
              <a:spcBef>
                <a:spcPts val="800"/>
              </a:spcBef>
              <a:buClr>
                <a:schemeClr val="accent1"/>
              </a:buClr>
              <a:buSzPts val="1100"/>
              <a:buFont typeface="Noto Sans Symbols"/>
              <a:buChar char="►"/>
            </a:pPr>
            <a:r>
              <a:rPr lang="en-US" sz="1600" dirty="0">
                <a:solidFill>
                  <a:srgbClr val="3F3F3F"/>
                </a:solidFill>
              </a:rPr>
              <a:t>No medically unnecessary weigh-in</a:t>
            </a:r>
          </a:p>
          <a:p>
            <a:pPr marL="457200" lvl="1" indent="-298450">
              <a:lnSpc>
                <a:spcPct val="100000"/>
              </a:lnSpc>
              <a:spcBef>
                <a:spcPts val="800"/>
              </a:spcBef>
              <a:buClr>
                <a:schemeClr val="accent1"/>
              </a:buClr>
              <a:buSzPts val="1100"/>
              <a:buFont typeface="Noto Sans Symbols"/>
              <a:buChar char="►"/>
            </a:pPr>
            <a:r>
              <a:rPr lang="en-US" sz="1600" dirty="0">
                <a:solidFill>
                  <a:srgbClr val="3F3F3F"/>
                </a:solidFill>
              </a:rPr>
              <a:t>No weight loss or diet talk</a:t>
            </a:r>
          </a:p>
          <a:p>
            <a:pPr marL="457200" lvl="1" indent="-298450">
              <a:lnSpc>
                <a:spcPct val="100000"/>
              </a:lnSpc>
              <a:spcBef>
                <a:spcPts val="800"/>
              </a:spcBef>
              <a:buClr>
                <a:schemeClr val="accent1"/>
              </a:buClr>
              <a:buSzPts val="1100"/>
              <a:buFont typeface="Noto Sans Symbols"/>
              <a:buChar char="►"/>
            </a:pPr>
            <a:r>
              <a:rPr lang="en-US" sz="1600" dirty="0">
                <a:solidFill>
                  <a:srgbClr val="3F3F3F"/>
                </a:solidFill>
              </a:rPr>
              <a:t>Don’t blame things on weight</a:t>
            </a:r>
            <a:endParaRPr sz="1600" dirty="0">
              <a:solidFill>
                <a:srgbClr val="3F3F3F"/>
              </a:solidFill>
            </a:endParaRPr>
          </a:p>
        </p:txBody>
      </p:sp>
      <p:sp>
        <p:nvSpPr>
          <p:cNvPr id="3" name="Slide Number Placeholder 2">
            <a:extLst>
              <a:ext uri="{FF2B5EF4-FFF2-40B4-BE49-F238E27FC236}">
                <a16:creationId xmlns:a16="http://schemas.microsoft.com/office/drawing/2014/main" id="{D9589D0E-3C17-4433-7E14-0A1CCD934C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3b573dc320_0_0"/>
          <p:cNvSpPr txBox="1">
            <a:spLocks noGrp="1"/>
          </p:cNvSpPr>
          <p:nvPr>
            <p:ph type="title"/>
          </p:nvPr>
        </p:nvSpPr>
        <p:spPr>
          <a:xfrm>
            <a:off x="457800" y="617015"/>
            <a:ext cx="8686200" cy="5646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3000"/>
              <a:buNone/>
            </a:pPr>
            <a:r>
              <a:rPr lang="en" sz="2700" dirty="0">
                <a:solidFill>
                  <a:schemeClr val="bg1"/>
                </a:solidFill>
                <a:sym typeface="Calibri"/>
              </a:rPr>
              <a:t>Explaining Informed Consent and Refusal</a:t>
            </a:r>
            <a:endParaRPr sz="2700" dirty="0">
              <a:solidFill>
                <a:schemeClr val="bg1"/>
              </a:solidFill>
              <a:sym typeface="Calibri"/>
            </a:endParaRPr>
          </a:p>
        </p:txBody>
      </p:sp>
      <p:sp>
        <p:nvSpPr>
          <p:cNvPr id="128" name="Google Shape;128;g13b573dc320_0_0"/>
          <p:cNvSpPr txBox="1">
            <a:spLocks noGrp="1"/>
          </p:cNvSpPr>
          <p:nvPr>
            <p:ph type="body" idx="1"/>
          </p:nvPr>
        </p:nvSpPr>
        <p:spPr>
          <a:xfrm>
            <a:off x="760715" y="1942531"/>
            <a:ext cx="7895400" cy="828600"/>
          </a:xfrm>
          <a:prstGeom prst="rect">
            <a:avLst/>
          </a:prstGeom>
          <a:noFill/>
          <a:ln>
            <a:noFill/>
          </a:ln>
        </p:spPr>
        <p:txBody>
          <a:bodyPr spcFirstLastPara="1" wrap="square" lIns="91425" tIns="91425" rIns="91425" bIns="91425" anchor="t" anchorCtr="0">
            <a:noAutofit/>
          </a:bodyPr>
          <a:lstStyle/>
          <a:p>
            <a:pPr marL="0" lvl="0" indent="-298450">
              <a:lnSpc>
                <a:spcPct val="100000"/>
              </a:lnSpc>
              <a:spcBef>
                <a:spcPts val="800"/>
              </a:spcBef>
              <a:buClr>
                <a:schemeClr val="accent1"/>
              </a:buClr>
              <a:buSzPts val="1100"/>
              <a:buFont typeface="Noto Sans Symbols"/>
              <a:buChar char="►"/>
            </a:pPr>
            <a:r>
              <a:rPr lang="en" sz="1800" dirty="0">
                <a:solidFill>
                  <a:srgbClr val="3F3F3F"/>
                </a:solidFill>
              </a:rPr>
              <a:t>Patient has the right to refuse weight-centric care</a:t>
            </a:r>
          </a:p>
          <a:p>
            <a:pPr marL="457200" lvl="1" indent="-298450">
              <a:lnSpc>
                <a:spcPct val="100000"/>
              </a:lnSpc>
              <a:spcBef>
                <a:spcPts val="800"/>
              </a:spcBef>
              <a:buClr>
                <a:schemeClr val="accent1"/>
              </a:buClr>
              <a:buSzPts val="1100"/>
              <a:buFont typeface="Noto Sans Symbols"/>
              <a:buChar char="►"/>
            </a:pPr>
            <a:r>
              <a:rPr lang="en" sz="1600" dirty="0">
                <a:solidFill>
                  <a:srgbClr val="3F3F3F"/>
                </a:solidFill>
              </a:rPr>
              <a:t>Any weigh-in that is not medically necessary</a:t>
            </a:r>
          </a:p>
          <a:p>
            <a:pPr marL="457200" lvl="1" indent="-298450">
              <a:lnSpc>
                <a:spcPct val="100000"/>
              </a:lnSpc>
              <a:spcBef>
                <a:spcPts val="800"/>
              </a:spcBef>
              <a:buClr>
                <a:schemeClr val="accent1"/>
              </a:buClr>
              <a:buSzPts val="1100"/>
              <a:buFont typeface="Noto Sans Symbols"/>
              <a:buChar char="►"/>
            </a:pPr>
            <a:r>
              <a:rPr lang="en" sz="1600" dirty="0">
                <a:solidFill>
                  <a:srgbClr val="3F3F3F"/>
                </a:solidFill>
              </a:rPr>
              <a:t>Weight loss recommendations</a:t>
            </a:r>
            <a:endParaRPr lang="en" sz="1400" dirty="0">
              <a:solidFill>
                <a:srgbClr val="3F3F3F"/>
              </a:solidFill>
            </a:endParaRPr>
          </a:p>
          <a:p>
            <a:pPr marL="457200" lvl="1" indent="-298450">
              <a:lnSpc>
                <a:spcPct val="100000"/>
              </a:lnSpc>
              <a:spcBef>
                <a:spcPts val="800"/>
              </a:spcBef>
              <a:buClr>
                <a:schemeClr val="accent1"/>
              </a:buClr>
              <a:buSzPts val="1100"/>
              <a:buFont typeface="Noto Sans Symbols"/>
              <a:buChar char="►"/>
            </a:pPr>
            <a:endParaRPr lang="en" sz="1600" dirty="0">
              <a:solidFill>
                <a:srgbClr val="3F3F3F"/>
              </a:solidFill>
            </a:endParaRPr>
          </a:p>
          <a:p>
            <a:pPr marL="0" indent="-298450">
              <a:lnSpc>
                <a:spcPct val="100000"/>
              </a:lnSpc>
              <a:spcBef>
                <a:spcPts val="800"/>
              </a:spcBef>
              <a:buClr>
                <a:schemeClr val="accent1"/>
              </a:buClr>
              <a:buSzPts val="1100"/>
              <a:buFont typeface="Noto Sans Symbols"/>
              <a:buChar char="►"/>
            </a:pPr>
            <a:r>
              <a:rPr lang="en-US" sz="1800" dirty="0">
                <a:solidFill>
                  <a:srgbClr val="3F3F3F"/>
                </a:solidFill>
              </a:rPr>
              <a:t>Patient has the right to informed consent</a:t>
            </a:r>
          </a:p>
          <a:p>
            <a:pPr marL="457200" lvl="1" indent="-298450">
              <a:lnSpc>
                <a:spcPct val="100000"/>
              </a:lnSpc>
              <a:spcBef>
                <a:spcPts val="800"/>
              </a:spcBef>
              <a:buClr>
                <a:schemeClr val="accent1"/>
              </a:buClr>
              <a:buSzPts val="1100"/>
              <a:buFont typeface="Noto Sans Symbols"/>
              <a:buChar char="►"/>
            </a:pPr>
            <a:r>
              <a:rPr lang="en-US" sz="1600" dirty="0">
                <a:solidFill>
                  <a:srgbClr val="3F3F3F"/>
                </a:solidFill>
              </a:rPr>
              <a:t>If patient chooses to ask about weight loss recommendation</a:t>
            </a:r>
          </a:p>
          <a:p>
            <a:pPr marL="914400" lvl="2" indent="-298450">
              <a:lnSpc>
                <a:spcPct val="100000"/>
              </a:lnSpc>
              <a:spcBef>
                <a:spcPts val="800"/>
              </a:spcBef>
              <a:buClr>
                <a:schemeClr val="accent1"/>
              </a:buClr>
              <a:buSzPts val="1100"/>
              <a:buFont typeface="Noto Sans Symbols"/>
              <a:buChar char="►"/>
            </a:pPr>
            <a:r>
              <a:rPr lang="en-US" sz="1500" dirty="0">
                <a:solidFill>
                  <a:srgbClr val="3F3F3F"/>
                </a:solidFill>
              </a:rPr>
              <a:t>Fully list of possible side effects/adverse events</a:t>
            </a:r>
          </a:p>
          <a:p>
            <a:pPr marL="914400" lvl="2" indent="-298450">
              <a:lnSpc>
                <a:spcPct val="100000"/>
              </a:lnSpc>
              <a:spcBef>
                <a:spcPts val="800"/>
              </a:spcBef>
              <a:buClr>
                <a:schemeClr val="accent1"/>
              </a:buClr>
              <a:buSzPts val="1100"/>
              <a:buFont typeface="Noto Sans Symbols"/>
              <a:buChar char="►"/>
            </a:pPr>
            <a:r>
              <a:rPr lang="en-US" sz="1500" dirty="0">
                <a:solidFill>
                  <a:srgbClr val="3F3F3F"/>
                </a:solidFill>
              </a:rPr>
              <a:t>“All drugs have side effects” or “it’s well tolerated” do not quality</a:t>
            </a:r>
            <a:endParaRPr lang="en-US" sz="1300" dirty="0">
              <a:solidFill>
                <a:srgbClr val="3F3F3F"/>
              </a:solidFill>
            </a:endParaRPr>
          </a:p>
        </p:txBody>
      </p:sp>
      <p:sp>
        <p:nvSpPr>
          <p:cNvPr id="3" name="Slide Number Placeholder 2">
            <a:extLst>
              <a:ext uri="{FF2B5EF4-FFF2-40B4-BE49-F238E27FC236}">
                <a16:creationId xmlns:a16="http://schemas.microsoft.com/office/drawing/2014/main" id="{D9589D0E-3C17-4433-7E14-0A1CCD934C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2240498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4EA1-4C49-4EE8-9270-BAAE99DEE49A}"/>
              </a:ext>
            </a:extLst>
          </p:cNvPr>
          <p:cNvSpPr>
            <a:spLocks noGrp="1"/>
          </p:cNvSpPr>
          <p:nvPr>
            <p:ph type="title"/>
          </p:nvPr>
        </p:nvSpPr>
        <p:spPr>
          <a:xfrm>
            <a:off x="404195" y="485700"/>
            <a:ext cx="6939116" cy="762491"/>
          </a:xfrm>
        </p:spPr>
        <p:txBody>
          <a:bodyPr>
            <a:normAutofit/>
          </a:bodyPr>
          <a:lstStyle/>
          <a:p>
            <a:r>
              <a:rPr lang="en-US" dirty="0">
                <a:solidFill>
                  <a:srgbClr val="EBEBEB"/>
                </a:solidFill>
              </a:rPr>
              <a:t>The Weigh In</a:t>
            </a:r>
          </a:p>
        </p:txBody>
      </p:sp>
      <p:sp>
        <p:nvSpPr>
          <p:cNvPr id="4" name="Content Placeholder 3">
            <a:extLst>
              <a:ext uri="{FF2B5EF4-FFF2-40B4-BE49-F238E27FC236}">
                <a16:creationId xmlns:a16="http://schemas.microsoft.com/office/drawing/2014/main" id="{09DD9FD0-3A59-4B9B-A9EF-462205F92AFA}"/>
              </a:ext>
            </a:extLst>
          </p:cNvPr>
          <p:cNvSpPr>
            <a:spLocks noGrp="1"/>
          </p:cNvSpPr>
          <p:nvPr>
            <p:ph idx="1"/>
          </p:nvPr>
        </p:nvSpPr>
        <p:spPr>
          <a:xfrm>
            <a:off x="807890" y="1855755"/>
            <a:ext cx="6709906" cy="3146611"/>
          </a:xfrm>
        </p:spPr>
        <p:txBody>
          <a:bodyPr/>
          <a:lstStyle/>
          <a:p>
            <a:pPr marL="0" indent="0">
              <a:buNone/>
            </a:pPr>
            <a:r>
              <a:rPr lang="en-US" sz="2700" dirty="0"/>
              <a:t>Why refuse weigh-in?</a:t>
            </a:r>
          </a:p>
          <a:p>
            <a:r>
              <a:rPr lang="en-US" sz="2700" dirty="0"/>
              <a:t>Trigger for disordered eating/eating disorder</a:t>
            </a:r>
          </a:p>
          <a:p>
            <a:r>
              <a:rPr lang="en-US" sz="2700" dirty="0"/>
              <a:t>Trigger for practitioner bias</a:t>
            </a:r>
          </a:p>
          <a:p>
            <a:r>
              <a:rPr lang="en-US" sz="2700" dirty="0"/>
              <a:t>Trigger for anti-fat insurance treatment</a:t>
            </a:r>
          </a:p>
          <a:p>
            <a:endParaRPr lang="en-US" dirty="0"/>
          </a:p>
          <a:p>
            <a:endParaRPr lang="en-US" dirty="0"/>
          </a:p>
        </p:txBody>
      </p:sp>
    </p:spTree>
    <p:extLst>
      <p:ext uri="{BB962C8B-B14F-4D97-AF65-F5344CB8AC3E}">
        <p14:creationId xmlns:p14="http://schemas.microsoft.com/office/powerpoint/2010/main" val="1228418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54EA1-4C49-4EE8-9270-BAAE99DEE49A}"/>
              </a:ext>
            </a:extLst>
          </p:cNvPr>
          <p:cNvSpPr>
            <a:spLocks noGrp="1"/>
          </p:cNvSpPr>
          <p:nvPr>
            <p:ph type="title"/>
          </p:nvPr>
        </p:nvSpPr>
        <p:spPr>
          <a:xfrm>
            <a:off x="486697" y="471950"/>
            <a:ext cx="6939116" cy="762491"/>
          </a:xfrm>
        </p:spPr>
        <p:txBody>
          <a:bodyPr>
            <a:normAutofit/>
          </a:bodyPr>
          <a:lstStyle/>
          <a:p>
            <a:r>
              <a:rPr lang="en-US" dirty="0"/>
              <a:t>Scripting to decline weigh-in</a:t>
            </a:r>
          </a:p>
        </p:txBody>
      </p:sp>
      <p:graphicFrame>
        <p:nvGraphicFramePr>
          <p:cNvPr id="5" name="Content Placeholder 2">
            <a:extLst>
              <a:ext uri="{FF2B5EF4-FFF2-40B4-BE49-F238E27FC236}">
                <a16:creationId xmlns:a16="http://schemas.microsoft.com/office/drawing/2014/main" id="{CE95147D-EFF9-4828-B578-7617A0D752CE}"/>
              </a:ext>
            </a:extLst>
          </p:cNvPr>
          <p:cNvGraphicFramePr>
            <a:graphicFrameLocks noGrp="1"/>
          </p:cNvGraphicFramePr>
          <p:nvPr>
            <p:ph idx="1"/>
            <p:extLst>
              <p:ext uri="{D42A27DB-BD31-4B8C-83A1-F6EECF244321}">
                <p14:modId xmlns:p14="http://schemas.microsoft.com/office/powerpoint/2010/main" val="1196198495"/>
              </p:ext>
            </p:extLst>
          </p:nvPr>
        </p:nvGraphicFramePr>
        <p:xfrm>
          <a:off x="486236" y="1907680"/>
          <a:ext cx="8171528" cy="2553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5E93521A-1F9C-672A-9FF4-A50393FF0396}"/>
              </a:ext>
            </a:extLst>
          </p:cNvPr>
          <p:cNvSpPr>
            <a:spLocks noGrp="1"/>
          </p:cNvSpPr>
          <p:nvPr>
            <p:ph type="sldNum" sz="quarter" idx="12"/>
          </p:nvPr>
        </p:nvSpPr>
        <p:spPr/>
        <p:txBody>
          <a:bodyPr/>
          <a:lstStyle/>
          <a:p>
            <a:fld id="{99136C3B-9C76-4778-A971-01E7926F543D}" type="slidenum">
              <a:rPr lang="en-US" smtClean="0"/>
              <a:t>33</a:t>
            </a:fld>
            <a:endParaRPr lang="en-US"/>
          </a:p>
        </p:txBody>
      </p:sp>
    </p:spTree>
    <p:extLst>
      <p:ext uri="{BB962C8B-B14F-4D97-AF65-F5344CB8AC3E}">
        <p14:creationId xmlns:p14="http://schemas.microsoft.com/office/powerpoint/2010/main" val="4026441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FFD3A-D7A1-F39D-16EC-72117D9C2071}"/>
              </a:ext>
            </a:extLst>
          </p:cNvPr>
          <p:cNvSpPr>
            <a:spLocks noGrp="1"/>
          </p:cNvSpPr>
          <p:nvPr>
            <p:ph type="title"/>
          </p:nvPr>
        </p:nvSpPr>
        <p:spPr>
          <a:xfrm>
            <a:off x="508706" y="628650"/>
            <a:ext cx="6571060" cy="530223"/>
          </a:xfrm>
        </p:spPr>
        <p:txBody>
          <a:bodyPr/>
          <a:lstStyle/>
          <a:p>
            <a:r>
              <a:rPr lang="en-US" dirty="0"/>
              <a:t>Scripting to decline weight-loss interventions</a:t>
            </a:r>
          </a:p>
        </p:txBody>
      </p:sp>
      <p:sp>
        <p:nvSpPr>
          <p:cNvPr id="3" name="Text Placeholder 2">
            <a:extLst>
              <a:ext uri="{FF2B5EF4-FFF2-40B4-BE49-F238E27FC236}">
                <a16:creationId xmlns:a16="http://schemas.microsoft.com/office/drawing/2014/main" id="{1CED4D9F-3BD9-3B67-8D0A-6F40078A218D}"/>
              </a:ext>
            </a:extLst>
          </p:cNvPr>
          <p:cNvSpPr>
            <a:spLocks noGrp="1"/>
          </p:cNvSpPr>
          <p:nvPr>
            <p:ph type="body" idx="1"/>
          </p:nvPr>
        </p:nvSpPr>
        <p:spPr/>
        <p:txBody>
          <a:bodyPr/>
          <a:lstStyle/>
          <a:p>
            <a:r>
              <a:rPr lang="en-US" dirty="0"/>
              <a:t>What would you offer a thin person with this presentation</a:t>
            </a:r>
          </a:p>
          <a:p>
            <a:endParaRPr lang="en-US" dirty="0"/>
          </a:p>
          <a:p>
            <a:r>
              <a:rPr lang="en-US" dirty="0"/>
              <a:t>As I mentioned, I would like weight-neutral care, what are the options besides attempting weight loss</a:t>
            </a:r>
          </a:p>
          <a:p>
            <a:endParaRPr lang="en-US" dirty="0"/>
          </a:p>
          <a:p>
            <a:r>
              <a:rPr lang="en-US" dirty="0"/>
              <a:t>I’m exercising my right to informed refusal of weight loss. Please move on to other options</a:t>
            </a:r>
          </a:p>
        </p:txBody>
      </p:sp>
      <p:sp>
        <p:nvSpPr>
          <p:cNvPr id="4" name="Slide Number Placeholder 3">
            <a:extLst>
              <a:ext uri="{FF2B5EF4-FFF2-40B4-BE49-F238E27FC236}">
                <a16:creationId xmlns:a16="http://schemas.microsoft.com/office/drawing/2014/main" id="{3DE12754-F1EA-B11D-784D-9DA6EE42F49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655591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3339-7168-834F-5948-EA72F87DB1D0}"/>
              </a:ext>
            </a:extLst>
          </p:cNvPr>
          <p:cNvSpPr>
            <a:spLocks noGrp="1"/>
          </p:cNvSpPr>
          <p:nvPr>
            <p:ph type="title"/>
          </p:nvPr>
        </p:nvSpPr>
        <p:spPr/>
        <p:txBody>
          <a:bodyPr/>
          <a:lstStyle/>
          <a:p>
            <a:r>
              <a:rPr lang="en-US" dirty="0"/>
              <a:t>Scripting to ask for a weight-neutral provider</a:t>
            </a:r>
          </a:p>
        </p:txBody>
      </p:sp>
      <p:sp>
        <p:nvSpPr>
          <p:cNvPr id="3" name="Text Placeholder 2">
            <a:extLst>
              <a:ext uri="{FF2B5EF4-FFF2-40B4-BE49-F238E27FC236}">
                <a16:creationId xmlns:a16="http://schemas.microsoft.com/office/drawing/2014/main" id="{6B6ECB23-C920-78A0-3A34-B4B07163F5D2}"/>
              </a:ext>
            </a:extLst>
          </p:cNvPr>
          <p:cNvSpPr>
            <a:spLocks noGrp="1"/>
          </p:cNvSpPr>
          <p:nvPr>
            <p:ph type="body" idx="1"/>
          </p:nvPr>
        </p:nvSpPr>
        <p:spPr/>
        <p:txBody>
          <a:bodyPr/>
          <a:lstStyle/>
          <a:p>
            <a:r>
              <a:rPr lang="en-US" sz="1800" dirty="0"/>
              <a:t>“I’m looking for a provider who is willing to provide weight-neutral care. That means treating me without diets or weight loss advice of any kind, is there a doctor in this office who can do that?” </a:t>
            </a:r>
          </a:p>
          <a:p>
            <a:endParaRPr lang="en-US" dirty="0"/>
          </a:p>
        </p:txBody>
      </p:sp>
      <p:sp>
        <p:nvSpPr>
          <p:cNvPr id="4" name="Slide Number Placeholder 3">
            <a:extLst>
              <a:ext uri="{FF2B5EF4-FFF2-40B4-BE49-F238E27FC236}">
                <a16:creationId xmlns:a16="http://schemas.microsoft.com/office/drawing/2014/main" id="{37F07F9B-E190-31B0-4152-1FDDFB68EA7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35</a:t>
            </a:fld>
            <a:endParaRPr lang="en"/>
          </a:p>
        </p:txBody>
      </p:sp>
    </p:spTree>
    <p:extLst>
      <p:ext uri="{BB962C8B-B14F-4D97-AF65-F5344CB8AC3E}">
        <p14:creationId xmlns:p14="http://schemas.microsoft.com/office/powerpoint/2010/main" val="3529211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66216" y="1574800"/>
            <a:ext cx="6619244" cy="2008236"/>
          </a:xfrm>
        </p:spPr>
        <p:txBody>
          <a:bodyPr wrap="square" anchor="b">
            <a:normAutofit/>
          </a:bodyPr>
          <a:lstStyle/>
          <a:p>
            <a:pPr>
              <a:lnSpc>
                <a:spcPct val="90000"/>
              </a:lnSpc>
            </a:pPr>
            <a:r>
              <a:rPr lang="en-US" sz="3500" dirty="0"/>
              <a:t>Advocating</a:t>
            </a:r>
            <a:br>
              <a:rPr lang="en-US" sz="3500" dirty="0"/>
            </a:br>
            <a:r>
              <a:rPr lang="en-US" sz="3500" dirty="0"/>
              <a:t>for</a:t>
            </a:r>
            <a:br>
              <a:rPr lang="en-US" sz="3500" dirty="0"/>
            </a:br>
            <a:r>
              <a:rPr lang="en-US" sz="3500" dirty="0"/>
              <a:t>the Patient</a:t>
            </a:r>
          </a:p>
        </p:txBody>
      </p:sp>
      <p:sp>
        <p:nvSpPr>
          <p:cNvPr id="4" name="Slide Number Placeholder 3" hidden="1">
            <a:extLst>
              <a:ext uri="{FF2B5EF4-FFF2-40B4-BE49-F238E27FC236}">
                <a16:creationId xmlns:a16="http://schemas.microsoft.com/office/drawing/2014/main" id="{D2CC9086-8922-46C4-932C-57D29966044F}"/>
              </a:ext>
            </a:extLst>
          </p:cNvPr>
          <p:cNvSpPr>
            <a:spLocks noGrp="1"/>
          </p:cNvSpPr>
          <p:nvPr>
            <p:ph type="sldNum" sz="quarter" idx="12"/>
          </p:nvPr>
        </p:nvSpPr>
        <p:spPr/>
        <p:txBody>
          <a:bodyPr/>
          <a:lstStyle/>
          <a:p>
            <a:pPr>
              <a:spcAft>
                <a:spcPts val="600"/>
              </a:spcAft>
            </a:pPr>
            <a:fld id="{FEA03840-B047-40F7-B044-8C9181D1A293}" type="slidenum">
              <a:rPr lang="en-US" smtClean="0"/>
              <a:pPr>
                <a:spcAft>
                  <a:spcPts val="600"/>
                </a:spcAft>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3009-BEA6-9AB9-6F60-ED3808221C48}"/>
              </a:ext>
            </a:extLst>
          </p:cNvPr>
          <p:cNvSpPr>
            <a:spLocks noGrp="1"/>
          </p:cNvSpPr>
          <p:nvPr>
            <p:ph type="title"/>
          </p:nvPr>
        </p:nvSpPr>
        <p:spPr>
          <a:xfrm>
            <a:off x="461640" y="414513"/>
            <a:ext cx="7505700" cy="564600"/>
          </a:xfrm>
        </p:spPr>
        <p:txBody>
          <a:bodyPr>
            <a:normAutofit fontScale="90000"/>
          </a:bodyPr>
          <a:lstStyle/>
          <a:p>
            <a:r>
              <a:rPr lang="en-US" dirty="0">
                <a:solidFill>
                  <a:schemeClr val="bg1"/>
                </a:solidFill>
              </a:rPr>
              <a:t>Assisting with finding a </a:t>
            </a:r>
            <a:br>
              <a:rPr lang="en-US" dirty="0">
                <a:solidFill>
                  <a:schemeClr val="bg1"/>
                </a:solidFill>
              </a:rPr>
            </a:br>
            <a:r>
              <a:rPr lang="en-US" dirty="0">
                <a:solidFill>
                  <a:schemeClr val="bg1"/>
                </a:solidFill>
              </a:rPr>
              <a:t>weight-neutral provider</a:t>
            </a:r>
          </a:p>
        </p:txBody>
      </p:sp>
      <p:sp>
        <p:nvSpPr>
          <p:cNvPr id="3" name="Text Placeholder 2">
            <a:extLst>
              <a:ext uri="{FF2B5EF4-FFF2-40B4-BE49-F238E27FC236}">
                <a16:creationId xmlns:a16="http://schemas.microsoft.com/office/drawing/2014/main" id="{33FCE3A7-8690-5E2E-32BB-1D6AC768DB0C}"/>
              </a:ext>
            </a:extLst>
          </p:cNvPr>
          <p:cNvSpPr>
            <a:spLocks noGrp="1"/>
          </p:cNvSpPr>
          <p:nvPr>
            <p:ph type="body" idx="1"/>
          </p:nvPr>
        </p:nvSpPr>
        <p:spPr>
          <a:xfrm>
            <a:off x="320721" y="1485810"/>
            <a:ext cx="8714097" cy="3350525"/>
          </a:xfrm>
        </p:spPr>
        <p:txBody>
          <a:bodyPr>
            <a:normAutofit fontScale="70000" lnSpcReduction="20000"/>
          </a:bodyPr>
          <a:lstStyle/>
          <a:p>
            <a:pPr marL="158750" indent="0">
              <a:lnSpc>
                <a:spcPct val="120000"/>
              </a:lnSpc>
              <a:spcBef>
                <a:spcPts val="800"/>
              </a:spcBef>
              <a:buClr>
                <a:schemeClr val="accent1"/>
              </a:buClr>
              <a:buSzPts val="1100"/>
              <a:buNone/>
            </a:pPr>
            <a:endParaRPr lang="en-US" sz="2900" dirty="0">
              <a:solidFill>
                <a:srgbClr val="3F3F3F"/>
              </a:solidFill>
            </a:endParaRPr>
          </a:p>
          <a:p>
            <a:pPr indent="-298450">
              <a:lnSpc>
                <a:spcPct val="120000"/>
              </a:lnSpc>
              <a:spcBef>
                <a:spcPts val="800"/>
              </a:spcBef>
              <a:buClr>
                <a:schemeClr val="accent1"/>
              </a:buClr>
              <a:buSzPts val="1100"/>
              <a:buFont typeface="Noto Sans Symbols"/>
              <a:buChar char="►"/>
            </a:pPr>
            <a:r>
              <a:rPr lang="en-US" sz="2900" dirty="0">
                <a:solidFill>
                  <a:srgbClr val="3F3F3F"/>
                </a:solidFill>
              </a:rPr>
              <a:t>Research possible HCPs (with insurance)</a:t>
            </a:r>
            <a:endParaRPr lang="en-US" sz="2700" dirty="0">
              <a:solidFill>
                <a:srgbClr val="3F3F3F"/>
              </a:solidFill>
            </a:endParaRPr>
          </a:p>
          <a:p>
            <a:pPr indent="-298450">
              <a:lnSpc>
                <a:spcPct val="120000"/>
              </a:lnSpc>
              <a:spcBef>
                <a:spcPts val="800"/>
              </a:spcBef>
              <a:buClr>
                <a:schemeClr val="accent1"/>
              </a:buClr>
              <a:buSzPts val="1100"/>
              <a:buFont typeface="Noto Sans Symbols"/>
              <a:buChar char="►"/>
            </a:pPr>
            <a:r>
              <a:rPr lang="en-US" sz="2900" dirty="0">
                <a:solidFill>
                  <a:srgbClr val="3F3F3F"/>
                </a:solidFill>
              </a:rPr>
              <a:t>Call ahead</a:t>
            </a:r>
          </a:p>
          <a:p>
            <a:pPr lvl="1" indent="-298450">
              <a:lnSpc>
                <a:spcPct val="120000"/>
              </a:lnSpc>
              <a:spcBef>
                <a:spcPts val="800"/>
              </a:spcBef>
              <a:buClr>
                <a:schemeClr val="accent1"/>
              </a:buClr>
              <a:buSzPts val="1100"/>
              <a:buFont typeface="Noto Sans Symbols"/>
              <a:buChar char="►"/>
            </a:pPr>
            <a:r>
              <a:rPr lang="en-US" sz="2700" dirty="0">
                <a:solidFill>
                  <a:srgbClr val="3F3F3F"/>
                </a:solidFill>
              </a:rPr>
              <a:t>“I am a certified medical advocate working with a patient who needs a [provider] who is willing to provide weight-neutral care. That means treating them without diets or weight loss advice of any kind, is there a [provider] in this office who can do that?”</a:t>
            </a:r>
          </a:p>
          <a:p>
            <a:pPr indent="-298450">
              <a:lnSpc>
                <a:spcPct val="120000"/>
              </a:lnSpc>
              <a:spcBef>
                <a:spcPts val="800"/>
              </a:spcBef>
              <a:buClr>
                <a:schemeClr val="accent1"/>
              </a:buClr>
              <a:buSzPts val="1100"/>
              <a:buFont typeface="Noto Sans Symbols"/>
              <a:buChar char="►"/>
            </a:pPr>
            <a:r>
              <a:rPr lang="en-US" sz="2900" dirty="0">
                <a:solidFill>
                  <a:srgbClr val="3F3F3F"/>
                </a:solidFill>
              </a:rPr>
              <a:t>Remind at check-in </a:t>
            </a:r>
          </a:p>
          <a:p>
            <a:pPr marL="615950" lvl="1" indent="0">
              <a:lnSpc>
                <a:spcPct val="120000"/>
              </a:lnSpc>
              <a:spcBef>
                <a:spcPts val="800"/>
              </a:spcBef>
              <a:buClr>
                <a:schemeClr val="accent1"/>
              </a:buClr>
              <a:buSzPts val="1100"/>
              <a:buNone/>
            </a:pPr>
            <a:endParaRPr lang="en-US" sz="2700" dirty="0">
              <a:solidFill>
                <a:srgbClr val="3F3F3F"/>
              </a:solidFill>
            </a:endParaRPr>
          </a:p>
          <a:p>
            <a:pPr marL="158750" indent="0">
              <a:lnSpc>
                <a:spcPct val="120000"/>
              </a:lnSpc>
              <a:spcBef>
                <a:spcPts val="800"/>
              </a:spcBef>
              <a:buClr>
                <a:schemeClr val="accent1"/>
              </a:buClr>
              <a:buSzPts val="1100"/>
              <a:buNone/>
            </a:pPr>
            <a:endParaRPr lang="en-US" sz="2700" dirty="0">
              <a:solidFill>
                <a:srgbClr val="3F3F3F"/>
              </a:solidFill>
            </a:endParaRPr>
          </a:p>
          <a:p>
            <a:pPr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lvl="1"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marL="615950" lvl="1" indent="0" fontAlgn="base">
              <a:lnSpc>
                <a:spcPct val="120000"/>
              </a:lnSpc>
              <a:spcBef>
                <a:spcPts val="800"/>
              </a:spcBef>
              <a:buClr>
                <a:schemeClr val="accent1"/>
              </a:buClr>
              <a:buSzPts val="1100"/>
              <a:buNone/>
            </a:pPr>
            <a:endParaRPr lang="en-US" sz="2600" dirty="0">
              <a:solidFill>
                <a:srgbClr val="3F3F3F"/>
              </a:solidFill>
            </a:endParaRPr>
          </a:p>
        </p:txBody>
      </p:sp>
      <p:sp>
        <p:nvSpPr>
          <p:cNvPr id="5" name="Slide Number Placeholder 4">
            <a:extLst>
              <a:ext uri="{FF2B5EF4-FFF2-40B4-BE49-F238E27FC236}">
                <a16:creationId xmlns:a16="http://schemas.microsoft.com/office/drawing/2014/main" id="{132F286E-C880-05D6-AFDF-AD2E3A44C1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2211661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3009-BEA6-9AB9-6F60-ED3808221C48}"/>
              </a:ext>
            </a:extLst>
          </p:cNvPr>
          <p:cNvSpPr>
            <a:spLocks noGrp="1"/>
          </p:cNvSpPr>
          <p:nvPr>
            <p:ph type="title"/>
          </p:nvPr>
        </p:nvSpPr>
        <p:spPr>
          <a:xfrm>
            <a:off x="516641" y="414512"/>
            <a:ext cx="7505700" cy="564600"/>
          </a:xfrm>
        </p:spPr>
        <p:txBody>
          <a:bodyPr>
            <a:normAutofit fontScale="90000"/>
          </a:bodyPr>
          <a:lstStyle/>
          <a:p>
            <a:r>
              <a:rPr lang="en-US" dirty="0">
                <a:solidFill>
                  <a:schemeClr val="bg1"/>
                </a:solidFill>
              </a:rPr>
              <a:t>Assisting with Informed Consent/Refusal of Weigh-In or Weight-Neutral Interventions</a:t>
            </a:r>
          </a:p>
        </p:txBody>
      </p:sp>
      <p:sp>
        <p:nvSpPr>
          <p:cNvPr id="3" name="Text Placeholder 2">
            <a:extLst>
              <a:ext uri="{FF2B5EF4-FFF2-40B4-BE49-F238E27FC236}">
                <a16:creationId xmlns:a16="http://schemas.microsoft.com/office/drawing/2014/main" id="{33FCE3A7-8690-5E2E-32BB-1D6AC768DB0C}"/>
              </a:ext>
            </a:extLst>
          </p:cNvPr>
          <p:cNvSpPr>
            <a:spLocks noGrp="1"/>
          </p:cNvSpPr>
          <p:nvPr>
            <p:ph type="body" idx="1"/>
          </p:nvPr>
        </p:nvSpPr>
        <p:spPr>
          <a:xfrm>
            <a:off x="0" y="1225900"/>
            <a:ext cx="9105483" cy="4119823"/>
          </a:xfrm>
        </p:spPr>
        <p:txBody>
          <a:bodyPr>
            <a:normAutofit fontScale="70000" lnSpcReduction="20000"/>
          </a:bodyPr>
          <a:lstStyle/>
          <a:p>
            <a:pPr marL="158750" indent="0">
              <a:lnSpc>
                <a:spcPct val="120000"/>
              </a:lnSpc>
              <a:spcBef>
                <a:spcPts val="800"/>
              </a:spcBef>
              <a:buClr>
                <a:schemeClr val="accent1"/>
              </a:buClr>
              <a:buSzPts val="1100"/>
              <a:buNone/>
            </a:pPr>
            <a:endParaRPr lang="en-US" sz="2900" dirty="0">
              <a:solidFill>
                <a:srgbClr val="3F3F3F"/>
              </a:solidFill>
            </a:endParaRPr>
          </a:p>
          <a:p>
            <a:pPr indent="-298450">
              <a:lnSpc>
                <a:spcPct val="120000"/>
              </a:lnSpc>
              <a:spcBef>
                <a:spcPts val="800"/>
              </a:spcBef>
              <a:buClr>
                <a:schemeClr val="accent1"/>
              </a:buClr>
              <a:buSzPts val="1100"/>
              <a:buFont typeface="Noto Sans Symbols"/>
              <a:buChar char="►"/>
            </a:pPr>
            <a:r>
              <a:rPr lang="en-US" sz="2900" dirty="0">
                <a:solidFill>
                  <a:srgbClr val="3F3F3F"/>
                </a:solidFill>
              </a:rPr>
              <a:t>Support the patient in asking/Ask for the patient if they’ve requested that</a:t>
            </a:r>
          </a:p>
          <a:p>
            <a:pPr lvl="1" indent="-298450">
              <a:lnSpc>
                <a:spcPct val="120000"/>
              </a:lnSpc>
              <a:spcBef>
                <a:spcPts val="800"/>
              </a:spcBef>
              <a:buClr>
                <a:schemeClr val="accent1"/>
              </a:buClr>
              <a:buSzPts val="1100"/>
              <a:buFont typeface="Noto Sans Symbols"/>
              <a:buChar char="►"/>
            </a:pPr>
            <a:r>
              <a:rPr lang="en-US" sz="2700" dirty="0">
                <a:solidFill>
                  <a:srgbClr val="3F3F3F"/>
                </a:solidFill>
              </a:rPr>
              <a:t>Weigh-in</a:t>
            </a:r>
          </a:p>
          <a:p>
            <a:pPr lvl="2" indent="-298450">
              <a:lnSpc>
                <a:spcPct val="120000"/>
              </a:lnSpc>
              <a:spcBef>
                <a:spcPts val="800"/>
              </a:spcBef>
              <a:buClr>
                <a:schemeClr val="accent1"/>
              </a:buClr>
              <a:buSzPts val="1100"/>
              <a:buFont typeface="Noto Sans Symbols"/>
              <a:buChar char="►"/>
            </a:pPr>
            <a:r>
              <a:rPr lang="en-US" sz="2600" dirty="0">
                <a:solidFill>
                  <a:srgbClr val="3F3F3F"/>
                </a:solidFill>
              </a:rPr>
              <a:t>Do you want to decline the weigh-in? </a:t>
            </a:r>
          </a:p>
          <a:p>
            <a:pPr lvl="2" indent="-298450">
              <a:lnSpc>
                <a:spcPct val="120000"/>
              </a:lnSpc>
              <a:spcBef>
                <a:spcPts val="800"/>
              </a:spcBef>
              <a:buClr>
                <a:schemeClr val="accent1"/>
              </a:buClr>
              <a:buSzPts val="1100"/>
              <a:buFont typeface="Noto Sans Symbols"/>
              <a:buChar char="►"/>
            </a:pPr>
            <a:r>
              <a:rPr lang="en-US" sz="2600" dirty="0">
                <a:solidFill>
                  <a:srgbClr val="3F3F3F"/>
                </a:solidFill>
              </a:rPr>
              <a:t>The patient has provided informed refusal of weigh-in</a:t>
            </a:r>
          </a:p>
          <a:p>
            <a:pPr lvl="1" indent="-298450">
              <a:lnSpc>
                <a:spcPct val="120000"/>
              </a:lnSpc>
              <a:spcBef>
                <a:spcPts val="800"/>
              </a:spcBef>
              <a:buClr>
                <a:schemeClr val="accent1"/>
              </a:buClr>
              <a:buSzPts val="1100"/>
              <a:buFont typeface="Noto Sans Symbols"/>
              <a:buChar char="►"/>
            </a:pPr>
            <a:r>
              <a:rPr lang="en-US" sz="2700" dirty="0">
                <a:solidFill>
                  <a:srgbClr val="3F3F3F"/>
                </a:solidFill>
              </a:rPr>
              <a:t>Weight-focused care</a:t>
            </a:r>
          </a:p>
          <a:p>
            <a:pPr lvl="2" indent="-298450">
              <a:lnSpc>
                <a:spcPct val="120000"/>
              </a:lnSpc>
              <a:spcBef>
                <a:spcPts val="800"/>
              </a:spcBef>
              <a:buClr>
                <a:schemeClr val="accent1"/>
              </a:buClr>
              <a:buSzPts val="1100"/>
              <a:buFont typeface="Noto Sans Symbols"/>
              <a:buChar char="►"/>
            </a:pPr>
            <a:r>
              <a:rPr lang="en-US" sz="2600" dirty="0">
                <a:solidFill>
                  <a:srgbClr val="3F3F3F"/>
                </a:solidFill>
              </a:rPr>
              <a:t>“Does what the [provider] is saying fit with the boundaries you set about weight-neutral care?</a:t>
            </a:r>
          </a:p>
          <a:p>
            <a:pPr lvl="2" indent="-298450">
              <a:lnSpc>
                <a:spcPct val="120000"/>
              </a:lnSpc>
              <a:spcBef>
                <a:spcPts val="800"/>
              </a:spcBef>
              <a:buClr>
                <a:schemeClr val="accent1"/>
              </a:buClr>
              <a:buSzPts val="1100"/>
              <a:buFont typeface="Noto Sans Symbols"/>
              <a:buChar char="►"/>
            </a:pPr>
            <a:r>
              <a:rPr lang="en-US" sz="2600" dirty="0">
                <a:solidFill>
                  <a:srgbClr val="3F3F3F"/>
                </a:solidFill>
              </a:rPr>
              <a:t>Is this [weight loss/weight]-focused information helpful to you?</a:t>
            </a:r>
          </a:p>
          <a:p>
            <a:pPr marL="615950" lvl="1" indent="0">
              <a:lnSpc>
                <a:spcPct val="120000"/>
              </a:lnSpc>
              <a:spcBef>
                <a:spcPts val="800"/>
              </a:spcBef>
              <a:buClr>
                <a:schemeClr val="accent1"/>
              </a:buClr>
              <a:buSzPts val="1100"/>
              <a:buNone/>
            </a:pPr>
            <a:endParaRPr lang="en-US" sz="2700" dirty="0">
              <a:solidFill>
                <a:srgbClr val="3F3F3F"/>
              </a:solidFill>
            </a:endParaRPr>
          </a:p>
          <a:p>
            <a:pPr marL="615950" lvl="1" indent="0">
              <a:lnSpc>
                <a:spcPct val="120000"/>
              </a:lnSpc>
              <a:spcBef>
                <a:spcPts val="800"/>
              </a:spcBef>
              <a:buClr>
                <a:schemeClr val="accent1"/>
              </a:buClr>
              <a:buSzPts val="1100"/>
              <a:buNone/>
            </a:pPr>
            <a:endParaRPr lang="en-US" sz="2700" dirty="0">
              <a:solidFill>
                <a:srgbClr val="3F3F3F"/>
              </a:solidFill>
            </a:endParaRPr>
          </a:p>
          <a:p>
            <a:pPr marL="158750" indent="0">
              <a:lnSpc>
                <a:spcPct val="120000"/>
              </a:lnSpc>
              <a:spcBef>
                <a:spcPts val="800"/>
              </a:spcBef>
              <a:buClr>
                <a:schemeClr val="accent1"/>
              </a:buClr>
              <a:buSzPts val="1100"/>
              <a:buNone/>
            </a:pPr>
            <a:endParaRPr lang="en-US" sz="2700" dirty="0">
              <a:solidFill>
                <a:srgbClr val="3F3F3F"/>
              </a:solidFill>
            </a:endParaRPr>
          </a:p>
          <a:p>
            <a:pPr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lvl="1"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marL="615950" lvl="1" indent="0" fontAlgn="base">
              <a:lnSpc>
                <a:spcPct val="120000"/>
              </a:lnSpc>
              <a:spcBef>
                <a:spcPts val="800"/>
              </a:spcBef>
              <a:buClr>
                <a:schemeClr val="accent1"/>
              </a:buClr>
              <a:buSzPts val="1100"/>
              <a:buNone/>
            </a:pPr>
            <a:endParaRPr lang="en-US" sz="2600" dirty="0">
              <a:solidFill>
                <a:srgbClr val="3F3F3F"/>
              </a:solidFill>
            </a:endParaRPr>
          </a:p>
        </p:txBody>
      </p:sp>
      <p:sp>
        <p:nvSpPr>
          <p:cNvPr id="5" name="Slide Number Placeholder 4">
            <a:extLst>
              <a:ext uri="{FF2B5EF4-FFF2-40B4-BE49-F238E27FC236}">
                <a16:creationId xmlns:a16="http://schemas.microsoft.com/office/drawing/2014/main" id="{132F286E-C880-05D6-AFDF-AD2E3A44C1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3789314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3009-BEA6-9AB9-6F60-ED3808221C48}"/>
              </a:ext>
            </a:extLst>
          </p:cNvPr>
          <p:cNvSpPr>
            <a:spLocks noGrp="1"/>
          </p:cNvSpPr>
          <p:nvPr>
            <p:ph type="title"/>
          </p:nvPr>
        </p:nvSpPr>
        <p:spPr>
          <a:xfrm>
            <a:off x="544143" y="407636"/>
            <a:ext cx="7505700" cy="564600"/>
          </a:xfrm>
        </p:spPr>
        <p:txBody>
          <a:bodyPr>
            <a:normAutofit fontScale="90000"/>
          </a:bodyPr>
          <a:lstStyle/>
          <a:p>
            <a:r>
              <a:rPr lang="en-US" dirty="0">
                <a:solidFill>
                  <a:schemeClr val="bg1"/>
                </a:solidFill>
              </a:rPr>
              <a:t>Assisting with asking for weight-neutral interventions</a:t>
            </a:r>
          </a:p>
        </p:txBody>
      </p:sp>
      <p:sp>
        <p:nvSpPr>
          <p:cNvPr id="3" name="Text Placeholder 2">
            <a:extLst>
              <a:ext uri="{FF2B5EF4-FFF2-40B4-BE49-F238E27FC236}">
                <a16:creationId xmlns:a16="http://schemas.microsoft.com/office/drawing/2014/main" id="{33FCE3A7-8690-5E2E-32BB-1D6AC768DB0C}"/>
              </a:ext>
            </a:extLst>
          </p:cNvPr>
          <p:cNvSpPr>
            <a:spLocks noGrp="1"/>
          </p:cNvSpPr>
          <p:nvPr>
            <p:ph type="body" idx="1"/>
          </p:nvPr>
        </p:nvSpPr>
        <p:spPr>
          <a:xfrm>
            <a:off x="214951" y="1792975"/>
            <a:ext cx="8714097" cy="3350525"/>
          </a:xfrm>
        </p:spPr>
        <p:txBody>
          <a:bodyPr>
            <a:normAutofit fontScale="25000" lnSpcReduction="20000"/>
          </a:bodyPr>
          <a:lstStyle/>
          <a:p>
            <a:pPr indent="-298450">
              <a:lnSpc>
                <a:spcPct val="120000"/>
              </a:lnSpc>
              <a:spcBef>
                <a:spcPts val="800"/>
              </a:spcBef>
              <a:buClr>
                <a:schemeClr val="accent1"/>
              </a:buClr>
              <a:buSzPts val="1100"/>
              <a:buFont typeface="Noto Sans Symbols"/>
              <a:buChar char="►"/>
            </a:pPr>
            <a:r>
              <a:rPr lang="en-US" sz="6200" dirty="0">
                <a:solidFill>
                  <a:srgbClr val="3F3F3F"/>
                </a:solidFill>
              </a:rPr>
              <a:t>Support the patient in asking</a:t>
            </a:r>
          </a:p>
          <a:p>
            <a:pPr lvl="1" indent="-298450">
              <a:lnSpc>
                <a:spcPct val="120000"/>
              </a:lnSpc>
              <a:spcBef>
                <a:spcPts val="800"/>
              </a:spcBef>
              <a:buClr>
                <a:schemeClr val="accent1"/>
              </a:buClr>
              <a:buSzPts val="1100"/>
              <a:buFont typeface="Noto Sans Symbols"/>
              <a:buChar char="►"/>
            </a:pPr>
            <a:r>
              <a:rPr lang="en-US" sz="5400" dirty="0">
                <a:solidFill>
                  <a:srgbClr val="3F3F3F"/>
                </a:solidFill>
              </a:rPr>
              <a:t>Would you like to hear weight-neutral options?</a:t>
            </a:r>
          </a:p>
          <a:p>
            <a:pPr marL="615950" lvl="1" indent="0">
              <a:lnSpc>
                <a:spcPct val="120000"/>
              </a:lnSpc>
              <a:spcBef>
                <a:spcPts val="800"/>
              </a:spcBef>
              <a:buClr>
                <a:schemeClr val="accent1"/>
              </a:buClr>
              <a:buSzPts val="1100"/>
              <a:buNone/>
            </a:pPr>
            <a:endParaRPr lang="en-US" sz="5400" dirty="0">
              <a:solidFill>
                <a:srgbClr val="3F3F3F"/>
              </a:solidFill>
            </a:endParaRPr>
          </a:p>
          <a:p>
            <a:pPr marL="615950" lvl="1" indent="0">
              <a:lnSpc>
                <a:spcPct val="120000"/>
              </a:lnSpc>
              <a:spcBef>
                <a:spcPts val="800"/>
              </a:spcBef>
              <a:buClr>
                <a:schemeClr val="accent1"/>
              </a:buClr>
              <a:buSzPts val="1100"/>
              <a:buNone/>
            </a:pPr>
            <a:endParaRPr lang="en-US" sz="800" dirty="0">
              <a:solidFill>
                <a:srgbClr val="3F3F3F"/>
              </a:solidFill>
            </a:endParaRPr>
          </a:p>
          <a:p>
            <a:pPr indent="-298450">
              <a:lnSpc>
                <a:spcPct val="120000"/>
              </a:lnSpc>
              <a:spcBef>
                <a:spcPts val="800"/>
              </a:spcBef>
              <a:buClr>
                <a:schemeClr val="accent1"/>
              </a:buClr>
              <a:buSzPts val="1100"/>
              <a:buFont typeface="Noto Sans Symbols"/>
              <a:buChar char="►"/>
            </a:pPr>
            <a:r>
              <a:rPr lang="en-US" sz="6200" dirty="0">
                <a:solidFill>
                  <a:srgbClr val="3F3F3F"/>
                </a:solidFill>
              </a:rPr>
              <a:t>Ask for the patient (if they’ve requested that)</a:t>
            </a:r>
          </a:p>
          <a:p>
            <a:pPr lvl="1" indent="-298450">
              <a:lnSpc>
                <a:spcPct val="120000"/>
              </a:lnSpc>
              <a:spcBef>
                <a:spcPts val="800"/>
              </a:spcBef>
              <a:buClr>
                <a:schemeClr val="accent1"/>
              </a:buClr>
              <a:buSzPts val="1100"/>
              <a:buFont typeface="Noto Sans Symbols"/>
              <a:buChar char="►"/>
            </a:pPr>
            <a:r>
              <a:rPr lang="en-US" sz="5500" dirty="0">
                <a:solidFill>
                  <a:srgbClr val="3F3F3F"/>
                </a:solidFill>
              </a:rPr>
              <a:t>Just as a reminder, The patient has asked for weight-neutral options, could you provide those?</a:t>
            </a:r>
          </a:p>
          <a:p>
            <a:pPr lvl="1" indent="-298450">
              <a:lnSpc>
                <a:spcPct val="120000"/>
              </a:lnSpc>
              <a:spcBef>
                <a:spcPts val="800"/>
              </a:spcBef>
              <a:buClr>
                <a:schemeClr val="accent1"/>
              </a:buClr>
              <a:buSzPts val="1100"/>
              <a:buFont typeface="Noto Sans Symbols"/>
              <a:buChar char="►"/>
            </a:pPr>
            <a:r>
              <a:rPr lang="en-US" sz="5500" dirty="0">
                <a:solidFill>
                  <a:srgbClr val="3F3F3F"/>
                </a:solidFill>
              </a:rPr>
              <a:t>What would you recommend for a thin patient with the same presentation. </a:t>
            </a:r>
          </a:p>
          <a:p>
            <a:pPr lvl="2" indent="-298450">
              <a:lnSpc>
                <a:spcPct val="120000"/>
              </a:lnSpc>
              <a:spcBef>
                <a:spcPts val="800"/>
              </a:spcBef>
              <a:buClr>
                <a:schemeClr val="accent1"/>
              </a:buClr>
              <a:buSzPts val="1100"/>
              <a:buFont typeface="Noto Sans Symbols"/>
              <a:buChar char="►"/>
            </a:pPr>
            <a:endParaRPr lang="en-US" sz="2400" dirty="0">
              <a:solidFill>
                <a:srgbClr val="3F3F3F"/>
              </a:solidFill>
            </a:endParaRPr>
          </a:p>
          <a:p>
            <a:pPr lvl="1" indent="-298450">
              <a:lnSpc>
                <a:spcPct val="120000"/>
              </a:lnSpc>
              <a:spcBef>
                <a:spcPts val="800"/>
              </a:spcBef>
              <a:buClr>
                <a:schemeClr val="accent1"/>
              </a:buClr>
              <a:buSzPts val="1100"/>
              <a:buFont typeface="Noto Sans Symbols"/>
              <a:buChar char="►"/>
            </a:pPr>
            <a:endParaRPr lang="en-US" sz="2500" dirty="0">
              <a:solidFill>
                <a:srgbClr val="3F3F3F"/>
              </a:solidFill>
            </a:endParaRPr>
          </a:p>
          <a:p>
            <a:pPr lvl="1"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indent="-298450">
              <a:lnSpc>
                <a:spcPct val="120000"/>
              </a:lnSpc>
              <a:spcBef>
                <a:spcPts val="800"/>
              </a:spcBef>
              <a:buClr>
                <a:schemeClr val="accent1"/>
              </a:buClr>
              <a:buSzPts val="1100"/>
              <a:buFont typeface="Noto Sans Symbols"/>
              <a:buChar char="►"/>
            </a:pPr>
            <a:endParaRPr lang="en-US" sz="2900" dirty="0">
              <a:solidFill>
                <a:srgbClr val="3F3F3F"/>
              </a:solidFill>
            </a:endParaRPr>
          </a:p>
          <a:p>
            <a:pPr marL="615950" lvl="1" indent="0">
              <a:lnSpc>
                <a:spcPct val="120000"/>
              </a:lnSpc>
              <a:spcBef>
                <a:spcPts val="800"/>
              </a:spcBef>
              <a:buClr>
                <a:schemeClr val="accent1"/>
              </a:buClr>
              <a:buSzPts val="1100"/>
              <a:buNone/>
            </a:pPr>
            <a:r>
              <a:rPr lang="en-US" sz="2700" dirty="0">
                <a:solidFill>
                  <a:srgbClr val="3F3F3F"/>
                </a:solidFill>
              </a:rPr>
              <a:t>	</a:t>
            </a:r>
          </a:p>
          <a:p>
            <a:pPr marL="158750" indent="0">
              <a:lnSpc>
                <a:spcPct val="120000"/>
              </a:lnSpc>
              <a:spcBef>
                <a:spcPts val="800"/>
              </a:spcBef>
              <a:buClr>
                <a:schemeClr val="accent1"/>
              </a:buClr>
              <a:buSzPts val="1100"/>
              <a:buNone/>
            </a:pPr>
            <a:endParaRPr lang="en-US" sz="2700" dirty="0">
              <a:solidFill>
                <a:srgbClr val="3F3F3F"/>
              </a:solidFill>
            </a:endParaRPr>
          </a:p>
          <a:p>
            <a:pPr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lvl="1" indent="-298450">
              <a:lnSpc>
                <a:spcPct val="120000"/>
              </a:lnSpc>
              <a:spcBef>
                <a:spcPts val="800"/>
              </a:spcBef>
              <a:buClr>
                <a:schemeClr val="accent1"/>
              </a:buClr>
              <a:buSzPts val="1100"/>
              <a:buFont typeface="Noto Sans Symbols"/>
              <a:buChar char="►"/>
            </a:pPr>
            <a:endParaRPr lang="en-US" sz="2700" dirty="0">
              <a:solidFill>
                <a:srgbClr val="3F3F3F"/>
              </a:solidFill>
            </a:endParaRPr>
          </a:p>
          <a:p>
            <a:pPr marL="615950" lvl="1" indent="0" fontAlgn="base">
              <a:lnSpc>
                <a:spcPct val="120000"/>
              </a:lnSpc>
              <a:spcBef>
                <a:spcPts val="800"/>
              </a:spcBef>
              <a:buClr>
                <a:schemeClr val="accent1"/>
              </a:buClr>
              <a:buSzPts val="1100"/>
              <a:buNone/>
            </a:pPr>
            <a:endParaRPr lang="en-US" sz="2600" dirty="0">
              <a:solidFill>
                <a:srgbClr val="3F3F3F"/>
              </a:solidFill>
            </a:endParaRPr>
          </a:p>
        </p:txBody>
      </p:sp>
      <p:sp>
        <p:nvSpPr>
          <p:cNvPr id="5" name="Slide Number Placeholder 4">
            <a:extLst>
              <a:ext uri="{FF2B5EF4-FFF2-40B4-BE49-F238E27FC236}">
                <a16:creationId xmlns:a16="http://schemas.microsoft.com/office/drawing/2014/main" id="{132F286E-C880-05D6-AFDF-AD2E3A44C1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extLst>
      <p:ext uri="{BB962C8B-B14F-4D97-AF65-F5344CB8AC3E}">
        <p14:creationId xmlns:p14="http://schemas.microsoft.com/office/powerpoint/2010/main" val="262635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00ecc11f81_0_5"/>
          <p:cNvSpPr txBox="1">
            <a:spLocks noGrp="1"/>
          </p:cNvSpPr>
          <p:nvPr>
            <p:ph type="title"/>
          </p:nvPr>
        </p:nvSpPr>
        <p:spPr>
          <a:xfrm>
            <a:off x="479920" y="616638"/>
            <a:ext cx="7895401" cy="564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2700" dirty="0">
                <a:solidFill>
                  <a:schemeClr val="bg1"/>
                </a:solidFill>
              </a:rPr>
              <a:t>Basic Premise</a:t>
            </a:r>
          </a:p>
        </p:txBody>
      </p:sp>
      <p:sp>
        <p:nvSpPr>
          <p:cNvPr id="152" name="Google Shape;152;g200ecc11f81_0_5"/>
          <p:cNvSpPr txBox="1">
            <a:spLocks noGrp="1"/>
          </p:cNvSpPr>
          <p:nvPr>
            <p:ph type="body" idx="1"/>
          </p:nvPr>
        </p:nvSpPr>
        <p:spPr>
          <a:xfrm>
            <a:off x="528517" y="1848402"/>
            <a:ext cx="7895400" cy="828600"/>
          </a:xfrm>
          <a:prstGeom prst="rect">
            <a:avLst/>
          </a:prstGeom>
          <a:noFill/>
          <a:ln>
            <a:noFill/>
          </a:ln>
        </p:spPr>
        <p:txBody>
          <a:bodyPr spcFirstLastPara="1" wrap="square" lIns="91425" tIns="91425" rIns="91425" bIns="91425" anchor="t" anchorCtr="0">
            <a:noAutofit/>
          </a:bodyPr>
          <a:lstStyle/>
          <a:p>
            <a:pPr lvl="0" indent="-298450">
              <a:lnSpc>
                <a:spcPct val="100000"/>
              </a:lnSpc>
              <a:spcBef>
                <a:spcPts val="800"/>
              </a:spcBef>
              <a:buClr>
                <a:schemeClr val="accent1"/>
              </a:buClr>
              <a:buSzPts val="1100"/>
              <a:buFont typeface="Noto Sans Symbols"/>
              <a:buChar char="►"/>
            </a:pPr>
            <a:r>
              <a:rPr lang="en-US" sz="1800" dirty="0">
                <a:solidFill>
                  <a:srgbClr val="3F3F3F"/>
                </a:solidFill>
              </a:rPr>
              <a:t>Existing in a higher-weight body is a disease state</a:t>
            </a:r>
          </a:p>
          <a:p>
            <a:pPr lvl="1" indent="-298450">
              <a:lnSpc>
                <a:spcPct val="100000"/>
              </a:lnSpc>
              <a:spcBef>
                <a:spcPts val="800"/>
              </a:spcBef>
              <a:buClr>
                <a:schemeClr val="accent1"/>
              </a:buClr>
              <a:buSzPts val="1100"/>
              <a:buFont typeface="Noto Sans Symbols"/>
              <a:buChar char="►"/>
            </a:pPr>
            <a:r>
              <a:rPr lang="en-US" sz="1600" dirty="0">
                <a:solidFill>
                  <a:srgbClr val="3F3F3F"/>
                </a:solidFill>
              </a:rPr>
              <a:t>Regardless of actual health status</a:t>
            </a:r>
          </a:p>
          <a:p>
            <a:pPr lvl="1" indent="-298450">
              <a:lnSpc>
                <a:spcPct val="100000"/>
              </a:lnSpc>
              <a:spcBef>
                <a:spcPts val="800"/>
              </a:spcBef>
              <a:buClr>
                <a:schemeClr val="accent1"/>
              </a:buClr>
              <a:buSzPts val="1100"/>
              <a:buFont typeface="Noto Sans Symbols"/>
              <a:buChar char="►"/>
            </a:pPr>
            <a:endParaRPr lang="en-US" sz="1600" dirty="0">
              <a:solidFill>
                <a:srgbClr val="3F3F3F"/>
              </a:solidFill>
            </a:endParaRPr>
          </a:p>
          <a:p>
            <a:pPr lvl="0" indent="-298450">
              <a:lnSpc>
                <a:spcPct val="100000"/>
              </a:lnSpc>
              <a:spcBef>
                <a:spcPts val="800"/>
              </a:spcBef>
              <a:buClr>
                <a:schemeClr val="accent1"/>
              </a:buClr>
              <a:buSzPts val="1100"/>
              <a:buFont typeface="Noto Sans Symbols"/>
              <a:buChar char="►"/>
            </a:pPr>
            <a:r>
              <a:rPr lang="en-US" sz="1800" dirty="0">
                <a:solidFill>
                  <a:srgbClr val="3F3F3F"/>
                </a:solidFill>
              </a:rPr>
              <a:t>Weight loss is the “cure”</a:t>
            </a:r>
          </a:p>
        </p:txBody>
      </p:sp>
      <p:sp>
        <p:nvSpPr>
          <p:cNvPr id="3" name="Slide Number Placeholder 2">
            <a:extLst>
              <a:ext uri="{FF2B5EF4-FFF2-40B4-BE49-F238E27FC236}">
                <a16:creationId xmlns:a16="http://schemas.microsoft.com/office/drawing/2014/main" id="{9B00A5DB-9D9A-1B8A-BB0F-2F58A1F5E3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1668526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416D-FDD3-4F15-A866-DBE368A572B6}"/>
              </a:ext>
            </a:extLst>
          </p:cNvPr>
          <p:cNvSpPr>
            <a:spLocks noGrp="1"/>
          </p:cNvSpPr>
          <p:nvPr>
            <p:ph type="title"/>
          </p:nvPr>
        </p:nvSpPr>
        <p:spPr>
          <a:xfrm>
            <a:off x="444945" y="1622486"/>
            <a:ext cx="2275935" cy="3328565"/>
          </a:xfrm>
        </p:spPr>
        <p:txBody>
          <a:bodyPr anchor="ctr">
            <a:normAutofit/>
          </a:bodyPr>
          <a:lstStyle/>
          <a:p>
            <a:pPr algn="r"/>
            <a:r>
              <a:rPr lang="en-US" sz="2400" dirty="0">
                <a:solidFill>
                  <a:schemeClr val="tx1"/>
                </a:solidFill>
              </a:rPr>
              <a:t>Definition of Intentional Weight Loss</a:t>
            </a:r>
          </a:p>
        </p:txBody>
      </p:sp>
      <p:sp>
        <p:nvSpPr>
          <p:cNvPr id="3" name="Content Placeholder 2">
            <a:extLst>
              <a:ext uri="{FF2B5EF4-FFF2-40B4-BE49-F238E27FC236}">
                <a16:creationId xmlns:a16="http://schemas.microsoft.com/office/drawing/2014/main" id="{F59FABEF-8518-406F-B6B1-CDECCE06AD3F}"/>
              </a:ext>
            </a:extLst>
          </p:cNvPr>
          <p:cNvSpPr>
            <a:spLocks noGrp="1"/>
          </p:cNvSpPr>
          <p:nvPr>
            <p:ph idx="1"/>
          </p:nvPr>
        </p:nvSpPr>
        <p:spPr>
          <a:xfrm>
            <a:off x="3605071" y="1509286"/>
            <a:ext cx="3976642" cy="3554963"/>
          </a:xfrm>
        </p:spPr>
        <p:txBody>
          <a:bodyPr anchor="ctr">
            <a:normAutofit/>
          </a:bodyPr>
          <a:lstStyle/>
          <a:p>
            <a:pPr marL="0" indent="0">
              <a:buNone/>
            </a:pPr>
            <a:r>
              <a:rPr lang="en-US" b="1" dirty="0">
                <a:solidFill>
                  <a:schemeClr val="tx1"/>
                </a:solidFill>
              </a:rPr>
              <a:t>Intentional Weight Loss</a:t>
            </a:r>
          </a:p>
          <a:p>
            <a:pPr marL="0" indent="0">
              <a:buNone/>
            </a:pPr>
            <a:r>
              <a:rPr lang="en-US" dirty="0">
                <a:solidFill>
                  <a:schemeClr val="tx1"/>
                </a:solidFill>
              </a:rPr>
              <a:t>Any attempt to purposefully decrease body size based on the idea that a thinner body is better/healthier than a fatter body</a:t>
            </a:r>
          </a:p>
          <a:p>
            <a:pPr marL="0" indent="0">
              <a:buNone/>
            </a:pPr>
            <a:br>
              <a:rPr lang="en-US" dirty="0">
                <a:solidFill>
                  <a:schemeClr val="tx1"/>
                </a:solidFill>
              </a:rPr>
            </a:br>
            <a:r>
              <a:rPr lang="en-US" b="1" dirty="0">
                <a:solidFill>
                  <a:schemeClr val="tx1"/>
                </a:solidFill>
              </a:rPr>
              <a:t>IWL Includes</a:t>
            </a:r>
          </a:p>
          <a:p>
            <a:pPr marL="0" indent="0">
              <a:buNone/>
            </a:pPr>
            <a:r>
              <a:rPr lang="en-US" dirty="0">
                <a:solidFill>
                  <a:schemeClr val="tx1"/>
                </a:solidFill>
              </a:rPr>
              <a:t>Using food and/or movement and may be called: dieting, lifestyle change, health plan, nutrition plan etc. </a:t>
            </a:r>
          </a:p>
        </p:txBody>
      </p:sp>
      <p:sp>
        <p:nvSpPr>
          <p:cNvPr id="4" name="Slide Number Placeholder 3">
            <a:extLst>
              <a:ext uri="{FF2B5EF4-FFF2-40B4-BE49-F238E27FC236}">
                <a16:creationId xmlns:a16="http://schemas.microsoft.com/office/drawing/2014/main" id="{149214CA-E81A-4899-9442-5B11DD0E83EA}"/>
              </a:ext>
            </a:extLst>
          </p:cNvPr>
          <p:cNvSpPr>
            <a:spLocks noGrp="1"/>
          </p:cNvSpPr>
          <p:nvPr>
            <p:ph type="sldNum" sz="quarter" idx="12"/>
          </p:nvPr>
        </p:nvSpPr>
        <p:spPr/>
        <p:txBody>
          <a:bodyPr/>
          <a:lstStyle/>
          <a:p>
            <a:fld id="{FEA03840-B047-40F7-B044-8C9181D1A293}" type="slidenum">
              <a:rPr lang="en-US" smtClean="0"/>
              <a:t>5</a:t>
            </a:fld>
            <a:endParaRPr lang="en-US" dirty="0"/>
          </a:p>
        </p:txBody>
      </p:sp>
    </p:spTree>
    <p:extLst>
      <p:ext uri="{BB962C8B-B14F-4D97-AF65-F5344CB8AC3E}">
        <p14:creationId xmlns:p14="http://schemas.microsoft.com/office/powerpoint/2010/main" val="93941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5391" y="625594"/>
            <a:ext cx="7505700" cy="564600"/>
          </a:xfrm>
        </p:spPr>
        <p:txBody>
          <a:bodyPr wrap="square" anchor="t">
            <a:normAutofit/>
          </a:bodyPr>
          <a:lstStyle/>
          <a:p>
            <a:pPr>
              <a:lnSpc>
                <a:spcPct val="90000"/>
              </a:lnSpc>
            </a:pPr>
            <a:r>
              <a:rPr lang="en-US" sz="2700" dirty="0">
                <a:solidFill>
                  <a:schemeClr val="bg1"/>
                </a:solidFill>
              </a:rPr>
              <a:t>In Summary - The Truth about Weight Loss</a:t>
            </a:r>
          </a:p>
        </p:txBody>
      </p:sp>
      <p:sp>
        <p:nvSpPr>
          <p:cNvPr id="2" name="Content Placeholder 1"/>
          <p:cNvSpPr>
            <a:spLocks noGrp="1"/>
          </p:cNvSpPr>
          <p:nvPr>
            <p:ph type="body" idx="1"/>
          </p:nvPr>
        </p:nvSpPr>
        <p:spPr>
          <a:xfrm>
            <a:off x="275008" y="1707731"/>
            <a:ext cx="8449606" cy="3366157"/>
          </a:xfrm>
        </p:spPr>
        <p:txBody>
          <a:bodyPr wrap="square" anchor="t">
            <a:noAutofit/>
          </a:bodyPr>
          <a:lstStyle/>
          <a:p>
            <a:pPr>
              <a:spcAft>
                <a:spcPts val="600"/>
              </a:spcAft>
              <a:buNone/>
            </a:pPr>
            <a:r>
              <a:rPr lang="en-US" sz="1800" dirty="0">
                <a:solidFill>
                  <a:schemeClr val="tx1"/>
                </a:solidFill>
              </a:rPr>
              <a:t>“There isn’t even one peer-reviewed controlled clinical study of any intentional weight-loss diet that proves that people can be successful at long-term significant weight loss.  No commercial program, clinical program, or research model has been able to demonstrate significant long-term weight loss for more than a small fraction of the participants. Given the potential dangers of weight cycling and repeated failure, it is unscientific and unethical to support the continued use of dieting as an intervention for obesity.” </a:t>
            </a:r>
          </a:p>
          <a:p>
            <a:pPr>
              <a:spcAft>
                <a:spcPts val="600"/>
              </a:spcAft>
              <a:buNone/>
            </a:pPr>
            <a:r>
              <a:rPr lang="en-US" sz="1800" dirty="0">
                <a:solidFill>
                  <a:schemeClr val="tx1"/>
                </a:solidFill>
              </a:rPr>
              <a:t>		--Wayne Miller, George Washington University </a:t>
            </a:r>
          </a:p>
        </p:txBody>
      </p:sp>
      <p:sp>
        <p:nvSpPr>
          <p:cNvPr id="4" name="Slide Number Placeholder 3">
            <a:extLst>
              <a:ext uri="{FF2B5EF4-FFF2-40B4-BE49-F238E27FC236}">
                <a16:creationId xmlns:a16="http://schemas.microsoft.com/office/drawing/2014/main" id="{FD1B05ED-1288-45D4-AFE2-C0CE5CB850B1}"/>
              </a:ext>
            </a:extLst>
          </p:cNvPr>
          <p:cNvSpPr>
            <a:spLocks noGrp="1"/>
          </p:cNvSpPr>
          <p:nvPr>
            <p:ph type="sldNum" idx="12"/>
          </p:nvPr>
        </p:nvSpPr>
        <p:spPr>
          <a:xfrm>
            <a:off x="8556784" y="4749851"/>
            <a:ext cx="548700" cy="393600"/>
          </a:xfrm>
        </p:spPr>
        <p:txBody>
          <a:bodyPr wrap="square" anchor="t">
            <a:normAutofit/>
          </a:bodyPr>
          <a:lstStyle/>
          <a:p>
            <a:pPr algn="r">
              <a:lnSpc>
                <a:spcPct val="90000"/>
              </a:lnSpc>
              <a:spcAft>
                <a:spcPts val="600"/>
              </a:spcAft>
            </a:pPr>
            <a:fld id="{FEA03840-B047-40F7-B044-8C9181D1A293}" type="slidenum">
              <a:rPr lang="en-US" sz="900" smtClean="0"/>
              <a:pPr algn="r">
                <a:lnSpc>
                  <a:spcPct val="90000"/>
                </a:lnSpc>
                <a:spcAft>
                  <a:spcPts val="600"/>
                </a:spcAft>
              </a:pPr>
              <a:t>6</a:t>
            </a:fld>
            <a:endParaRPr lang="en-US" sz="900"/>
          </a:p>
        </p:txBody>
      </p:sp>
    </p:spTree>
    <p:extLst>
      <p:ext uri="{BB962C8B-B14F-4D97-AF65-F5344CB8AC3E}">
        <p14:creationId xmlns:p14="http://schemas.microsoft.com/office/powerpoint/2010/main" val="122862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C9674948-CB8D-4342-8FC1-1D45EF79FFA6}"/>
              </a:ext>
            </a:extLst>
          </p:cNvPr>
          <p:cNvPicPr>
            <a:picLocks noChangeAspect="1"/>
          </p:cNvPicPr>
          <p:nvPr/>
        </p:nvPicPr>
        <p:blipFill rotWithShape="1">
          <a:blip r:embed="rId2">
            <a:extLst>
              <a:ext uri="{28A0092B-C50C-407E-A947-70E740481C1C}">
                <a14:useLocalDpi xmlns:a14="http://schemas.microsoft.com/office/drawing/2010/main" val="0"/>
              </a:ext>
            </a:extLst>
          </a:blip>
          <a:srcRect b="13699"/>
          <a:stretch/>
        </p:blipFill>
        <p:spPr>
          <a:xfrm>
            <a:off x="500870" y="0"/>
            <a:ext cx="8142261" cy="5143500"/>
          </a:xfrm>
          <a:prstGeom prst="rect">
            <a:avLst/>
          </a:prstGeom>
        </p:spPr>
      </p:pic>
      <p:sp>
        <p:nvSpPr>
          <p:cNvPr id="2" name="Slide Number Placeholder 1">
            <a:extLst>
              <a:ext uri="{FF2B5EF4-FFF2-40B4-BE49-F238E27FC236}">
                <a16:creationId xmlns:a16="http://schemas.microsoft.com/office/drawing/2014/main" id="{F5D0FB40-82CB-4678-8639-E8820526FAB3}"/>
              </a:ext>
            </a:extLst>
          </p:cNvPr>
          <p:cNvSpPr>
            <a:spLocks noGrp="1"/>
          </p:cNvSpPr>
          <p:nvPr>
            <p:ph type="sldNum" sz="quarter" idx="12"/>
          </p:nvPr>
        </p:nvSpPr>
        <p:spPr/>
        <p:txBody>
          <a:bodyPr/>
          <a:lstStyle/>
          <a:p>
            <a:fld id="{FEA03840-B047-40F7-B044-8C9181D1A293}" type="slidenum">
              <a:rPr lang="en-US" smtClean="0"/>
              <a:t>7</a:t>
            </a:fld>
            <a:endParaRPr lang="en-US" dirty="0"/>
          </a:p>
        </p:txBody>
      </p:sp>
    </p:spTree>
    <p:extLst>
      <p:ext uri="{BB962C8B-B14F-4D97-AF65-F5344CB8AC3E}">
        <p14:creationId xmlns:p14="http://schemas.microsoft.com/office/powerpoint/2010/main" val="1355505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ontent Placeholder 2">
            <a:extLst>
              <a:ext uri="{FF2B5EF4-FFF2-40B4-BE49-F238E27FC236}">
                <a16:creationId xmlns:a16="http://schemas.microsoft.com/office/drawing/2014/main" id="{93FD9BC7-5403-4FE2-B642-822A36F1819E}"/>
              </a:ext>
            </a:extLst>
          </p:cNvPr>
          <p:cNvGraphicFramePr>
            <a:graphicFrameLocks noGrp="1"/>
          </p:cNvGraphicFramePr>
          <p:nvPr>
            <p:ph idx="1"/>
            <p:extLst>
              <p:ext uri="{D42A27DB-BD31-4B8C-83A1-F6EECF244321}">
                <p14:modId xmlns:p14="http://schemas.microsoft.com/office/powerpoint/2010/main" val="230292801"/>
              </p:ext>
            </p:extLst>
          </p:nvPr>
        </p:nvGraphicFramePr>
        <p:xfrm>
          <a:off x="1317307" y="1595302"/>
          <a:ext cx="4872038"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2">
            <a:extLst>
              <a:ext uri="{FF2B5EF4-FFF2-40B4-BE49-F238E27FC236}">
                <a16:creationId xmlns:a16="http://schemas.microsoft.com/office/drawing/2014/main" id="{AC776F83-1F92-4B4B-8AA5-1943BD0C4383}"/>
              </a:ext>
            </a:extLst>
          </p:cNvPr>
          <p:cNvSpPr txBox="1">
            <a:spLocks/>
          </p:cNvSpPr>
          <p:nvPr/>
        </p:nvSpPr>
        <p:spPr>
          <a:xfrm>
            <a:off x="462760" y="604702"/>
            <a:ext cx="5429276" cy="990600"/>
          </a:xfrm>
          <a:prstGeom prst="rect">
            <a:avLst/>
          </a:prstGeom>
        </p:spPr>
        <p:txBody>
          <a:bodyPr vert="horz" lIns="68580" tIns="34290" rIns="68580" bIns="34290" rtlCol="0" anchor="t">
            <a:normAutofit/>
          </a:bodyPr>
          <a:lstStyle>
            <a:lvl1pPr algn="l" defTabSz="457200" rtl="0" eaLnBrk="1" latinLnBrk="0" hangingPunct="1">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700" dirty="0">
                <a:solidFill>
                  <a:schemeClr val="bg1"/>
                </a:solidFill>
              </a:rPr>
              <a:t>What The Research Actually Finds </a:t>
            </a:r>
          </a:p>
        </p:txBody>
      </p:sp>
      <p:sp>
        <p:nvSpPr>
          <p:cNvPr id="2" name="Slide Number Placeholder 1">
            <a:extLst>
              <a:ext uri="{FF2B5EF4-FFF2-40B4-BE49-F238E27FC236}">
                <a16:creationId xmlns:a16="http://schemas.microsoft.com/office/drawing/2014/main" id="{95FDD4C1-1530-4DCE-99C0-3871B46A6372}"/>
              </a:ext>
            </a:extLst>
          </p:cNvPr>
          <p:cNvSpPr>
            <a:spLocks noGrp="1"/>
          </p:cNvSpPr>
          <p:nvPr>
            <p:ph type="sldNum" sz="quarter" idx="12"/>
          </p:nvPr>
        </p:nvSpPr>
        <p:spPr/>
        <p:txBody>
          <a:bodyPr/>
          <a:lstStyle/>
          <a:p>
            <a:fld id="{FEA03840-B047-40F7-B044-8C9181D1A293}" type="slidenum">
              <a:rPr lang="en-US" smtClean="0"/>
              <a:t>8</a:t>
            </a:fld>
            <a:endParaRPr lang="en-US" dirty="0"/>
          </a:p>
        </p:txBody>
      </p:sp>
    </p:spTree>
    <p:extLst>
      <p:ext uri="{BB962C8B-B14F-4D97-AF65-F5344CB8AC3E}">
        <p14:creationId xmlns:p14="http://schemas.microsoft.com/office/powerpoint/2010/main" val="403165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5753-B35D-4749-82F9-F120B0697195}"/>
              </a:ext>
            </a:extLst>
          </p:cNvPr>
          <p:cNvSpPr>
            <a:spLocks noGrp="1"/>
          </p:cNvSpPr>
          <p:nvPr>
            <p:ph type="title"/>
          </p:nvPr>
        </p:nvSpPr>
        <p:spPr>
          <a:xfrm>
            <a:off x="501830" y="640874"/>
            <a:ext cx="6571060" cy="530223"/>
          </a:xfrm>
        </p:spPr>
        <p:txBody>
          <a:bodyPr/>
          <a:lstStyle/>
          <a:p>
            <a:r>
              <a:rPr lang="en-US" dirty="0"/>
              <a:t>Case Study – Wharton, Kuk et. al. </a:t>
            </a:r>
          </a:p>
        </p:txBody>
      </p:sp>
      <p:sp>
        <p:nvSpPr>
          <p:cNvPr id="3" name="Content Placeholder 2">
            <a:extLst>
              <a:ext uri="{FF2B5EF4-FFF2-40B4-BE49-F238E27FC236}">
                <a16:creationId xmlns:a16="http://schemas.microsoft.com/office/drawing/2014/main" id="{BE471DC0-B41A-4341-8214-2EA95C5E10B1}"/>
              </a:ext>
            </a:extLst>
          </p:cNvPr>
          <p:cNvSpPr>
            <a:spLocks noGrp="1"/>
          </p:cNvSpPr>
          <p:nvPr>
            <p:ph idx="1"/>
          </p:nvPr>
        </p:nvSpPr>
        <p:spPr>
          <a:xfrm>
            <a:off x="866216" y="1743892"/>
            <a:ext cx="7076002" cy="3399608"/>
          </a:xfrm>
        </p:spPr>
        <p:txBody>
          <a:bodyPr>
            <a:normAutofit fontScale="62500" lnSpcReduction="20000"/>
          </a:bodyPr>
          <a:lstStyle/>
          <a:p>
            <a:r>
              <a:rPr lang="en-US" sz="1800" dirty="0"/>
              <a:t>Headline: Psychiatric Drugs Aren’t Barriers to Success in Weight-Loss Program</a:t>
            </a:r>
          </a:p>
          <a:p>
            <a:pPr lvl="1"/>
            <a:r>
              <a:rPr lang="en-US" sz="1650" dirty="0"/>
              <a:t>US Pharmacist “The Pharmacist’s Resource for Clinical Excellence”</a:t>
            </a:r>
          </a:p>
          <a:p>
            <a:endParaRPr lang="en-US" sz="1800" dirty="0"/>
          </a:p>
          <a:p>
            <a:r>
              <a:rPr lang="en-US" sz="1800" dirty="0"/>
              <a:t>Study: Effectiveness of a Community-Based Weight Management Program for Patients Taking Antidepressants and/or Antipsychotics</a:t>
            </a:r>
          </a:p>
          <a:p>
            <a:endParaRPr lang="en-US" sz="1800" dirty="0"/>
          </a:p>
          <a:p>
            <a:r>
              <a:rPr lang="en-US" sz="1800" dirty="0"/>
              <a:t>Stated Conclusion “Results of this study suggest that those who participate in a weight management program can lose significant amounts of weight regardless of psychiatric medication use.”</a:t>
            </a:r>
          </a:p>
          <a:p>
            <a:pPr marL="0" indent="0">
              <a:buNone/>
            </a:pPr>
            <a:endParaRPr lang="en-US" sz="1800" dirty="0"/>
          </a:p>
          <a:p>
            <a:r>
              <a:rPr lang="en-US" sz="1800" dirty="0"/>
              <a:t>Actual results</a:t>
            </a:r>
          </a:p>
          <a:p>
            <a:pPr lvl="1"/>
            <a:r>
              <a:rPr lang="en-US" sz="1800" dirty="0"/>
              <a:t>2.9% body weight loss on average  </a:t>
            </a:r>
          </a:p>
          <a:p>
            <a:pPr lvl="1"/>
            <a:r>
              <a:rPr lang="en-US" sz="1800" dirty="0"/>
              <a:t>“Indeed, while the overall amount of weight loss achieved in this sample was modest (3.4 kg or 2.9%), this is consistent with 3% achieved on average from long-term lifestyle interventions”</a:t>
            </a:r>
          </a:p>
        </p:txBody>
      </p:sp>
      <p:sp>
        <p:nvSpPr>
          <p:cNvPr id="4" name="Slide Number Placeholder 3">
            <a:extLst>
              <a:ext uri="{FF2B5EF4-FFF2-40B4-BE49-F238E27FC236}">
                <a16:creationId xmlns:a16="http://schemas.microsoft.com/office/drawing/2014/main" id="{4C435FF2-5E0B-427C-BCEA-1D99D6B52737}"/>
              </a:ext>
            </a:extLst>
          </p:cNvPr>
          <p:cNvSpPr>
            <a:spLocks noGrp="1"/>
          </p:cNvSpPr>
          <p:nvPr>
            <p:ph type="sldNum" sz="quarter" idx="12"/>
          </p:nvPr>
        </p:nvSpPr>
        <p:spPr/>
        <p:txBody>
          <a:bodyPr/>
          <a:lstStyle/>
          <a:p>
            <a:fld id="{FEA03840-B047-40F7-B044-8C9181D1A293}" type="slidenum">
              <a:rPr lang="en-US" smtClean="0"/>
              <a:t>9</a:t>
            </a:fld>
            <a:endParaRPr lang="en-US" dirty="0"/>
          </a:p>
        </p:txBody>
      </p:sp>
    </p:spTree>
    <p:extLst>
      <p:ext uri="{BB962C8B-B14F-4D97-AF65-F5344CB8AC3E}">
        <p14:creationId xmlns:p14="http://schemas.microsoft.com/office/powerpoint/2010/main" val="26450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13633</TotalTime>
  <Words>2179</Words>
  <Application>Microsoft Office PowerPoint</Application>
  <PresentationFormat>On-screen Show (16:9)</PresentationFormat>
  <Paragraphs>291</Paragraphs>
  <Slides>39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Century Gothic</vt:lpstr>
      <vt:lpstr>Georgia</vt:lpstr>
      <vt:lpstr>Arial</vt:lpstr>
      <vt:lpstr>Calibri</vt:lpstr>
      <vt:lpstr>Noto Sans Symbols</vt:lpstr>
      <vt:lpstr>Ion Boardroom</vt:lpstr>
      <vt:lpstr>Weight-Neutral Patient Advocate Program  Module 2 The Weight Centric and  Weight Neutral Paradigms</vt:lpstr>
      <vt:lpstr>Agenda</vt:lpstr>
      <vt:lpstr>The  Weight Centric  Paradigm</vt:lpstr>
      <vt:lpstr>Basic Premise</vt:lpstr>
      <vt:lpstr>Definition of Intentional Weight Loss</vt:lpstr>
      <vt:lpstr>In Summary - The Truth about Weight Loss</vt:lpstr>
      <vt:lpstr>PowerPoint Presentation</vt:lpstr>
      <vt:lpstr>PowerPoint Presentation</vt:lpstr>
      <vt:lpstr>Case Study – Wharton, Kuk et. al. </vt:lpstr>
      <vt:lpstr>The 5-10% weight loss myth</vt:lpstr>
      <vt:lpstr>The 5-10% Weight Loss Myth Tomiyama, Ahlstrom, and Mann, 2013</vt:lpstr>
      <vt:lpstr>How the research misleads us</vt:lpstr>
      <vt:lpstr>Control Error 2: Effects of Weight Cycling</vt:lpstr>
      <vt:lpstr>Basic Premise Error Part 1</vt:lpstr>
      <vt:lpstr>Case Study– H1N1 </vt:lpstr>
      <vt:lpstr>The Basic Premise Error Part 2</vt:lpstr>
      <vt:lpstr>Weight Science Research and a  Lack  of Control</vt:lpstr>
      <vt:lpstr>Impacts of Weight Stigma/Bias in Practitioner/Patient Relationship</vt:lpstr>
      <vt:lpstr>Lack of Access To  Ethical, Evidence-Based  Health Care</vt:lpstr>
      <vt:lpstr>Case Study – Herriot et. al</vt:lpstr>
      <vt:lpstr>PowerPoint Presentation</vt:lpstr>
      <vt:lpstr>The Weight-Neutral  Paradigm</vt:lpstr>
      <vt:lpstr>Basic Premise</vt:lpstr>
      <vt:lpstr>PowerPoint Presentation</vt:lpstr>
      <vt:lpstr>PowerPoint Presentation</vt:lpstr>
      <vt:lpstr>Gaesser and Angadi</vt:lpstr>
      <vt:lpstr>Gaesser and Angadi - 2</vt:lpstr>
      <vt:lpstr>RCT: Weight-Neutral vs Weight loss</vt:lpstr>
      <vt:lpstr>Supporting  the  Patient</vt:lpstr>
      <vt:lpstr>Offering information about each paradigm</vt:lpstr>
      <vt:lpstr>Explaining Informed Consent and Refusal</vt:lpstr>
      <vt:lpstr>The Weigh In</vt:lpstr>
      <vt:lpstr>Scripting to decline weigh-in</vt:lpstr>
      <vt:lpstr>Scripting to decline weight-loss interventions</vt:lpstr>
      <vt:lpstr>Scripting to ask for a weight-neutral provider</vt:lpstr>
      <vt:lpstr>Advocating for the Patient</vt:lpstr>
      <vt:lpstr>Assisting with finding a  weight-neutral provider</vt:lpstr>
      <vt:lpstr>Assisting with Informed Consent/Refusal of Weigh-In or Weight-Neutral Interventions</vt:lpstr>
      <vt:lpstr>Assisting with asking for weight-neutral interventions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Weight Stigma  and its  Origins in Racism</dc:title>
  <dc:creator>Ragen Chastain</dc:creator>
  <cp:lastModifiedBy>Ragen Chastain</cp:lastModifiedBy>
  <cp:revision>29</cp:revision>
  <dcterms:modified xsi:type="dcterms:W3CDTF">2024-08-03T09:03:51Z</dcterms:modified>
</cp:coreProperties>
</file>